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9" r:id="rId3"/>
    <p:sldId id="270" r:id="rId4"/>
    <p:sldId id="257" r:id="rId5"/>
    <p:sldId id="268" r:id="rId6"/>
    <p:sldId id="280" r:id="rId7"/>
    <p:sldId id="275" r:id="rId8"/>
    <p:sldId id="271" r:id="rId9"/>
    <p:sldId id="272" r:id="rId10"/>
    <p:sldId id="274" r:id="rId11"/>
    <p:sldId id="276" r:id="rId12"/>
    <p:sldId id="273" r:id="rId13"/>
    <p:sldId id="277" r:id="rId14"/>
    <p:sldId id="278" r:id="rId15"/>
    <p:sldId id="279" r:id="rId16"/>
    <p:sldId id="259" r:id="rId17"/>
  </p:sldIdLst>
  <p:sldSz cx="9144000" cy="6858000" type="screen4x3"/>
  <p:notesSz cx="7077075" cy="9363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575"/>
    <a:srgbClr val="CA6120"/>
    <a:srgbClr val="7E3C14"/>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87676" autoAdjust="0"/>
  </p:normalViewPr>
  <p:slideViewPr>
    <p:cSldViewPr>
      <p:cViewPr varScale="1">
        <p:scale>
          <a:sx n="84" d="100"/>
          <a:sy n="84" d="100"/>
        </p:scale>
        <p:origin x="1904" y="184"/>
      </p:cViewPr>
      <p:guideLst>
        <p:guide orient="horz" pos="2160"/>
        <p:guide pos="2880"/>
      </p:guideLst>
    </p:cSldViewPr>
  </p:slideViewPr>
  <p:outlineViewPr>
    <p:cViewPr>
      <p:scale>
        <a:sx n="33" d="100"/>
        <a:sy n="33" d="100"/>
      </p:scale>
      <p:origin x="0" y="11274"/>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27651" name="Rectangle 3"/>
          <p:cNvSpPr>
            <a:spLocks noGrp="1" noChangeArrowheads="1"/>
          </p:cNvSpPr>
          <p:nvPr>
            <p:ph type="dt" idx="1"/>
          </p:nvPr>
        </p:nvSpPr>
        <p:spPr bwMode="auto">
          <a:xfrm>
            <a:off x="4008705"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r">
              <a:defRPr sz="1200">
                <a:latin typeface="Calibri" pitchFamily="34" charset="0"/>
              </a:defRPr>
            </a:lvl1pPr>
          </a:lstStyle>
          <a:p>
            <a:pPr>
              <a:defRPr/>
            </a:pPr>
            <a:fld id="{DE68A57B-388B-4E67-86B2-230625FEC01E}" type="datetimeFigureOut">
              <a:rPr lang="en-US"/>
              <a:pPr>
                <a:defRPr/>
              </a:pPr>
              <a:t>4/12/21</a:t>
            </a:fld>
            <a:endParaRPr lang="en-US"/>
          </a:p>
        </p:txBody>
      </p:sp>
      <p:sp>
        <p:nvSpPr>
          <p:cNvPr id="13316" name="Rectangle 4"/>
          <p:cNvSpPr>
            <a:spLocks noGrp="1" noRot="1" noChangeAspect="1" noChangeArrowheads="1" noTextEdit="1"/>
          </p:cNvSpPr>
          <p:nvPr>
            <p:ph type="sldImg" idx="2"/>
          </p:nvPr>
        </p:nvSpPr>
        <p:spPr bwMode="auto">
          <a:xfrm>
            <a:off x="1196975" y="701675"/>
            <a:ext cx="4683125" cy="3511550"/>
          </a:xfrm>
          <a:prstGeom prst="rect">
            <a:avLst/>
          </a:prstGeom>
          <a:noFill/>
          <a:ln w="9525">
            <a:solidFill>
              <a:srgbClr val="000000"/>
            </a:solidFill>
            <a:miter lim="800000"/>
            <a:headEnd/>
            <a:tailEnd/>
          </a:ln>
        </p:spPr>
      </p:sp>
      <p:sp>
        <p:nvSpPr>
          <p:cNvPr id="27653" name="Rectangle 5"/>
          <p:cNvSpPr>
            <a:spLocks noGrp="1" noChangeArrowheads="1"/>
          </p:cNvSpPr>
          <p:nvPr>
            <p:ph type="body" sz="quarter" idx="3"/>
          </p:nvPr>
        </p:nvSpPr>
        <p:spPr bwMode="auto">
          <a:xfrm>
            <a:off x="707708" y="4447461"/>
            <a:ext cx="5661660" cy="421338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27655" name="Rectangle 7"/>
          <p:cNvSpPr>
            <a:spLocks noGrp="1" noChangeArrowheads="1"/>
          </p:cNvSpPr>
          <p:nvPr>
            <p:ph type="sldNum" sz="quarter" idx="5"/>
          </p:nvPr>
        </p:nvSpPr>
        <p:spPr bwMode="auto">
          <a:xfrm>
            <a:off x="4008705"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r">
              <a:defRPr sz="1200">
                <a:latin typeface="Calibri" pitchFamily="34" charset="0"/>
              </a:defRPr>
            </a:lvl1pPr>
          </a:lstStyle>
          <a:p>
            <a:pPr>
              <a:defRPr/>
            </a:pPr>
            <a:fld id="{C3F98C53-957D-4762-8227-FEDADB30FFF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ln/>
        </p:spPr>
        <p:txBody>
          <a:bodyPr/>
          <a:lstStyle/>
          <a:p>
            <a:pPr eaLnBrk="1" hangingPunct="1">
              <a:spcBef>
                <a:spcPct val="0"/>
              </a:spcBef>
            </a:pPr>
            <a:r>
              <a:rPr lang="en-US" b="1">
                <a:solidFill>
                  <a:srgbClr val="1D4575"/>
                </a:solidFill>
              </a:rPr>
              <a:t>Through comprehensive international trade services and key global contacts, WTCTB’s goal is to facilitate and expand trade for regional and worldwide clients.  As a powerful voice for business growth and economic prosperity, the WTCTB is dedicated to leading the Tampa Bay region into a new era of international trade through trade shows, missions, special events, educational programs and other forms of assistance.  World Trade Center Tampa Bay , provides a world-class portfolio of international trade services and key global connections to help the Tampa Bay region’s corporate and government partners succeed in global markets, expanding the economic growth of the seven counties as a whole.  </a:t>
            </a:r>
          </a:p>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F98C53-957D-4762-8227-FEDADB30FFFD}" type="slidenum">
              <a:rPr lang="en-US" smtClean="0"/>
              <a:pPr>
                <a:defRPr/>
              </a:pPr>
              <a:t>5</a:t>
            </a:fld>
            <a:endParaRPr lang="en-US"/>
          </a:p>
        </p:txBody>
      </p:sp>
    </p:spTree>
    <p:extLst>
      <p:ext uri="{BB962C8B-B14F-4D97-AF65-F5344CB8AC3E}">
        <p14:creationId xmlns:p14="http://schemas.microsoft.com/office/powerpoint/2010/main" val="3680327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p:spPr>
        <p:txBody>
          <a:bodyPr/>
          <a:lstStyle/>
          <a:p>
            <a:pPr eaLnBrk="1" hangingPunct="1"/>
            <a:r>
              <a:rPr lang="en-US"/>
              <a:t>By becoming a member of World Trade Center of Tampa Bay, you are joining the largest trade association in the world.  World Trade Center Tampa Bay  members represent  a diverse collection of small, medium and large businesses constituting the leaders of economic growth.  Our vision is to empower these businesses and Tampa Bay to its economic potential as a leading export city in the country.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descr="globes.jpg"/>
          <p:cNvPicPr>
            <a:picLocks noChangeAspect="1"/>
          </p:cNvPicPr>
          <p:nvPr userDrawn="1"/>
        </p:nvPicPr>
        <p:blipFill>
          <a:blip r:embed="rId2" cstate="print"/>
          <a:srcRect/>
          <a:stretch>
            <a:fillRect/>
          </a:stretch>
        </p:blipFill>
        <p:spPr bwMode="auto">
          <a:xfrm>
            <a:off x="0" y="1524000"/>
            <a:ext cx="9144000" cy="43434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B6334372-0D70-48CB-9A81-333C2B649250}" type="datetimeFigureOut">
              <a:rPr lang="en-US"/>
              <a:pPr>
                <a:defRPr/>
              </a:pPr>
              <a:t>4/12/21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6FC3B2CD-DB6E-4476-8FD5-158084E14CB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7E9E0AB3-3415-45A4-8D7C-7E0AB5928C80}" type="datetimeFigureOut">
              <a:rPr lang="en-US"/>
              <a:pPr>
                <a:defRPr/>
              </a:pPr>
              <a:t>4/12/21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80574B81-359A-4F5F-A679-A28EF35B612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E18774A1-A39C-4A61-A1AB-EFED0ADE00FD}" type="datetimeFigureOut">
              <a:rPr lang="en-US"/>
              <a:pPr>
                <a:defRPr/>
              </a:pPr>
              <a:t>4/12/21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D543F71B-0507-4876-B223-6BB5A851708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661C9F28-8BDE-4E74-872D-E6047AF313BC}" type="datetimeFigureOut">
              <a:rPr lang="en-US"/>
              <a:pPr>
                <a:defRPr/>
              </a:pPr>
              <a:t>4/12/21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3B095B74-9E03-4BE3-A214-A6D7AE45734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B5CEA3E2-6F18-4FD4-A09F-4A89046F2C67}" type="datetimeFigureOut">
              <a:rPr lang="en-US"/>
              <a:pPr>
                <a:defRPr/>
              </a:pPr>
              <a:t>4/12/21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92C8BE01-ECDF-4D07-BB87-4844DCF0408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88BFC1E7-0242-40E0-8ACE-DEEB694E05C4}" type="datetimeFigureOut">
              <a:rPr lang="en-US"/>
              <a:pPr>
                <a:defRPr/>
              </a:pPr>
              <a:t>4/12/21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88B61CCD-138D-459E-AB1C-47085C248A3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D80D03E3-9990-4E15-8C6A-886A1AE4804A}" type="datetimeFigureOut">
              <a:rPr lang="en-US"/>
              <a:pPr>
                <a:defRPr/>
              </a:pPr>
              <a:t>4/12/21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774FDD3B-F271-42FB-9150-CEC1A63CFF5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D58744B4-6CF9-4051-992F-F27D7DEFA64E}" type="datetimeFigureOut">
              <a:rPr lang="en-US"/>
              <a:pPr>
                <a:defRPr/>
              </a:pPr>
              <a:t>4/12/21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14C0E2C6-05EC-49CA-86E1-C3F00958ABE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3B8CCDE8-2550-4441-B103-258CF0EE04D5}" type="datetimeFigureOut">
              <a:rPr lang="en-US"/>
              <a:pPr>
                <a:defRPr/>
              </a:pPr>
              <a:t>4/12/21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D3DFE286-F470-4C69-82E7-BBCF7F0A644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CE72113F-2E73-4487-BC41-9C9F3F855B67}" type="datetimeFigureOut">
              <a:rPr lang="en-US"/>
              <a:pPr>
                <a:defRPr/>
              </a:pPr>
              <a:t>4/12/21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116D70A9-5A56-4363-B02C-4CF416EF0A9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3"/>
          <p:cNvSpPr txBox="1">
            <a:spLocks noChangeArrowheads="1"/>
          </p:cNvSpPr>
          <p:nvPr userDrawn="1"/>
        </p:nvSpPr>
        <p:spPr>
          <a:xfrm>
            <a:off x="2216150" y="3886200"/>
            <a:ext cx="4900613" cy="8096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defRPr/>
            </a:pPr>
            <a:r>
              <a:rPr lang="en-US"/>
              <a:t>Click to edit Master subtitle style</a:t>
            </a:r>
            <a:endParaRPr lang="en-US" dirty="0"/>
          </a:p>
        </p:txBody>
      </p:sp>
      <p:pic>
        <p:nvPicPr>
          <p:cNvPr id="1027" name="Picture 14"/>
          <p:cNvPicPr>
            <a:picLocks noChangeAspect="1"/>
          </p:cNvPicPr>
          <p:nvPr userDrawn="1"/>
        </p:nvPicPr>
        <p:blipFill>
          <a:blip r:embed="rId13" cstate="print"/>
          <a:srcRect/>
          <a:stretch>
            <a:fillRect/>
          </a:stretch>
        </p:blipFill>
        <p:spPr bwMode="auto">
          <a:xfrm>
            <a:off x="258763" y="379413"/>
            <a:ext cx="3382962" cy="835025"/>
          </a:xfrm>
          <a:prstGeom prst="rect">
            <a:avLst/>
          </a:prstGeom>
          <a:noFill/>
          <a:ln w="9525">
            <a:noFill/>
            <a:miter lim="800000"/>
            <a:headEnd/>
            <a:tailEnd/>
          </a:ln>
        </p:spPr>
      </p:pic>
      <p:sp>
        <p:nvSpPr>
          <p:cNvPr id="11" name="Rectangle 10"/>
          <p:cNvSpPr>
            <a:spLocks noChangeArrowheads="1"/>
          </p:cNvSpPr>
          <p:nvPr userDrawn="1"/>
        </p:nvSpPr>
        <p:spPr bwMode="auto">
          <a:xfrm>
            <a:off x="0" y="6391275"/>
            <a:ext cx="5024438" cy="466725"/>
          </a:xfrm>
          <a:prstGeom prst="rect">
            <a:avLst/>
          </a:prstGeom>
          <a:solidFill>
            <a:srgbClr val="A3D8F7"/>
          </a:solidFill>
          <a:ln w="9525">
            <a:noFill/>
            <a:miter lim="800000"/>
            <a:headEnd/>
            <a:tailEnd/>
          </a:ln>
        </p:spPr>
        <p:txBody>
          <a:bodyPr wrap="none" anchor="ctr"/>
          <a:lstStyle>
            <a:lvl1pPr>
              <a:defRPr sz="2400">
                <a:solidFill>
                  <a:schemeClr val="tx1"/>
                </a:solidFill>
                <a:latin typeface="Arial" pitchFamily="34" charset="0"/>
                <a:ea typeface="ヒラギノ角ゴ Pro W3" charset="-128"/>
              </a:defRPr>
            </a:lvl1pPr>
            <a:lvl2pPr marL="37931725" indent="-37474525">
              <a:defRPr sz="2400">
                <a:solidFill>
                  <a:schemeClr val="tx1"/>
                </a:solidFill>
                <a:latin typeface="Arial" pitchFamily="34" charset="0"/>
                <a:ea typeface="ヒラギノ角ゴ Pro W3" charset="-128"/>
              </a:defRPr>
            </a:lvl2pPr>
            <a:lvl3pPr>
              <a:defRPr sz="2400">
                <a:solidFill>
                  <a:schemeClr val="tx1"/>
                </a:solidFill>
                <a:latin typeface="Arial" pitchFamily="34" charset="0"/>
                <a:ea typeface="ヒラギノ角ゴ Pro W3" charset="-128"/>
              </a:defRPr>
            </a:lvl3pPr>
            <a:lvl4pPr>
              <a:defRPr sz="2400">
                <a:solidFill>
                  <a:schemeClr val="tx1"/>
                </a:solidFill>
                <a:latin typeface="Arial" pitchFamily="34" charset="0"/>
                <a:ea typeface="ヒラギノ角ゴ Pro W3" charset="-128"/>
              </a:defRPr>
            </a:lvl4pPr>
            <a:lvl5pPr>
              <a:defRPr sz="2400">
                <a:solidFill>
                  <a:schemeClr val="tx1"/>
                </a:solidFill>
                <a:latin typeface="Arial" pitchFamily="34" charset="0"/>
                <a:ea typeface="ヒラギノ角ゴ Pro W3"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fontAlgn="auto">
              <a:spcBef>
                <a:spcPts val="0"/>
              </a:spcBef>
              <a:spcAft>
                <a:spcPts val="0"/>
              </a:spcAft>
              <a:defRPr/>
            </a:pPr>
            <a:endParaRPr lang="en-US" altLang="en-US"/>
          </a:p>
        </p:txBody>
      </p:sp>
      <p:pic>
        <p:nvPicPr>
          <p:cNvPr id="1029" name="Picture 13" descr="WTCA_tag_RGB.png"/>
          <p:cNvPicPr>
            <a:picLocks noChangeAspect="1"/>
          </p:cNvPicPr>
          <p:nvPr userDrawn="1"/>
        </p:nvPicPr>
        <p:blipFill>
          <a:blip r:embed="rId14" cstate="print"/>
          <a:srcRect/>
          <a:stretch>
            <a:fillRect/>
          </a:stretch>
        </p:blipFill>
        <p:spPr bwMode="auto">
          <a:xfrm>
            <a:off x="5761038" y="6496050"/>
            <a:ext cx="2651125" cy="90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3.xml"/><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jp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wtca.org/" TargetMode="External"/><Relationship Id="rId2" Type="http://schemas.openxmlformats.org/officeDocument/2006/relationships/hyperlink" Target="http://www.wtctampa.org/" TargetMode="Externa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8"/>
          <p:cNvSpPr>
            <a:spLocks noChangeArrowheads="1"/>
          </p:cNvSpPr>
          <p:nvPr/>
        </p:nvSpPr>
        <p:spPr bwMode="auto">
          <a:xfrm>
            <a:off x="1960563" y="2632075"/>
            <a:ext cx="5486400" cy="2508250"/>
          </a:xfrm>
          <a:prstGeom prst="rect">
            <a:avLst/>
          </a:prstGeom>
          <a:solidFill>
            <a:srgbClr val="FCB040"/>
          </a:solidFill>
          <a:ln w="9525">
            <a:noFill/>
            <a:miter lim="800000"/>
            <a:headEnd/>
            <a:tailEnd/>
          </a:ln>
        </p:spPr>
        <p:txBody>
          <a:bodyPr wrap="none" anchor="ctr"/>
          <a:lstStyle/>
          <a:p>
            <a:endParaRPr lang="en-US" altLang="en-US" sz="2400">
              <a:ea typeface="ヒラギノ角ゴ Pro W3"/>
              <a:cs typeface="ヒラギノ角ゴ Pro W3"/>
            </a:endParaRPr>
          </a:p>
        </p:txBody>
      </p:sp>
      <p:sp>
        <p:nvSpPr>
          <p:cNvPr id="14338" name="Rectangle 9"/>
          <p:cNvSpPr>
            <a:spLocks noChangeArrowheads="1"/>
          </p:cNvSpPr>
          <p:nvPr/>
        </p:nvSpPr>
        <p:spPr bwMode="auto">
          <a:xfrm>
            <a:off x="7651750" y="2632075"/>
            <a:ext cx="1482725" cy="2508250"/>
          </a:xfrm>
          <a:prstGeom prst="rect">
            <a:avLst/>
          </a:prstGeom>
          <a:solidFill>
            <a:srgbClr val="FFE292"/>
          </a:solidFill>
          <a:ln w="9525">
            <a:noFill/>
            <a:miter lim="800000"/>
            <a:headEnd/>
            <a:tailEnd/>
          </a:ln>
        </p:spPr>
        <p:txBody>
          <a:bodyPr wrap="none" anchor="ctr"/>
          <a:lstStyle/>
          <a:p>
            <a:endParaRPr lang="en-US" altLang="en-US" sz="2400">
              <a:ea typeface="ヒラギノ角ゴ Pro W3"/>
              <a:cs typeface="ヒラギノ角ゴ Pro W3"/>
            </a:endParaRPr>
          </a:p>
        </p:txBody>
      </p:sp>
      <p:sp>
        <p:nvSpPr>
          <p:cNvPr id="14339" name="Rectangle 3"/>
          <p:cNvSpPr>
            <a:spLocks noGrp="1" noChangeArrowheads="1"/>
          </p:cNvSpPr>
          <p:nvPr>
            <p:ph type="subTitle" idx="4294967295"/>
          </p:nvPr>
        </p:nvSpPr>
        <p:spPr bwMode="auto">
          <a:xfrm>
            <a:off x="1981200" y="3124200"/>
            <a:ext cx="5486400" cy="1447800"/>
          </a:xfrm>
          <a:prstGeom prst="rect">
            <a:avLst/>
          </a:prstGeom>
          <a:noFill/>
          <a:ln>
            <a:miter lim="800000"/>
            <a:headEnd/>
            <a:tailEnd/>
          </a:ln>
        </p:spPr>
        <p:txBody>
          <a:bodyPr/>
          <a:lstStyle/>
          <a:p>
            <a:pPr marL="0" indent="0" algn="ctr" eaLnBrk="1" hangingPunct="1">
              <a:lnSpc>
                <a:spcPct val="80000"/>
              </a:lnSpc>
              <a:buFont typeface="Arial" charset="0"/>
              <a:buNone/>
            </a:pPr>
            <a:r>
              <a:rPr lang="en-US" dirty="0">
                <a:solidFill>
                  <a:schemeClr val="bg1"/>
                </a:solidFill>
                <a:cs typeface="Calibri" pitchFamily="34" charset="0"/>
              </a:rPr>
              <a:t>WORLD TRADE CENTER </a:t>
            </a:r>
            <a:br>
              <a:rPr lang="en-US" dirty="0">
                <a:solidFill>
                  <a:schemeClr val="bg1"/>
                </a:solidFill>
                <a:cs typeface="Calibri" pitchFamily="34" charset="0"/>
              </a:rPr>
            </a:br>
            <a:r>
              <a:rPr lang="en-US" dirty="0">
                <a:solidFill>
                  <a:schemeClr val="bg1"/>
                </a:solidFill>
                <a:cs typeface="Calibri" pitchFamily="34" charset="0"/>
              </a:rPr>
              <a:t>TAMPA BAY </a:t>
            </a:r>
          </a:p>
          <a:p>
            <a:pPr marL="0" indent="0" algn="ctr" eaLnBrk="1" hangingPunct="1">
              <a:lnSpc>
                <a:spcPct val="80000"/>
              </a:lnSpc>
              <a:buFont typeface="Arial" charset="0"/>
              <a:buNone/>
            </a:pPr>
            <a:endParaRPr lang="en-US" dirty="0">
              <a:solidFill>
                <a:schemeClr val="bg1"/>
              </a:solidFill>
              <a:cs typeface="Calibri" pitchFamily="34" charset="0"/>
            </a:endParaRPr>
          </a:p>
        </p:txBody>
      </p:sp>
      <p:sp>
        <p:nvSpPr>
          <p:cNvPr id="14340" name="Rectangle 10"/>
          <p:cNvSpPr>
            <a:spLocks noChangeArrowheads="1"/>
          </p:cNvSpPr>
          <p:nvPr/>
        </p:nvSpPr>
        <p:spPr bwMode="auto">
          <a:xfrm>
            <a:off x="0" y="6391275"/>
            <a:ext cx="5024438" cy="466725"/>
          </a:xfrm>
          <a:prstGeom prst="rect">
            <a:avLst/>
          </a:prstGeom>
          <a:solidFill>
            <a:srgbClr val="A3D8F7"/>
          </a:solidFill>
          <a:ln w="9525">
            <a:noFill/>
            <a:miter lim="800000"/>
            <a:headEnd/>
            <a:tailEnd/>
          </a:ln>
        </p:spPr>
        <p:txBody>
          <a:bodyPr wrap="none" anchor="ctr"/>
          <a:lstStyle/>
          <a:p>
            <a:endParaRPr lang="en-US" altLang="en-US" sz="2400">
              <a:ea typeface="ヒラギノ角ゴ Pro W3"/>
              <a:cs typeface="ヒラギノ角ゴ Pro W3"/>
            </a:endParaRPr>
          </a:p>
        </p:txBody>
      </p:sp>
      <p:pic>
        <p:nvPicPr>
          <p:cNvPr id="14341" name="Picture 13" descr="WTCA_tag_RGB.png"/>
          <p:cNvPicPr>
            <a:picLocks noChangeAspect="1"/>
          </p:cNvPicPr>
          <p:nvPr/>
        </p:nvPicPr>
        <p:blipFill>
          <a:blip r:embed="rId3" cstate="print"/>
          <a:srcRect/>
          <a:stretch>
            <a:fillRect/>
          </a:stretch>
        </p:blipFill>
        <p:spPr bwMode="auto">
          <a:xfrm>
            <a:off x="5761038" y="6496050"/>
            <a:ext cx="2651125" cy="90488"/>
          </a:xfrm>
          <a:prstGeom prst="rect">
            <a:avLst/>
          </a:prstGeom>
          <a:noFill/>
          <a:ln w="9525">
            <a:noFill/>
            <a:miter lim="800000"/>
            <a:headEnd/>
            <a:tailEnd/>
          </a:ln>
        </p:spPr>
      </p:pic>
      <p:pic>
        <p:nvPicPr>
          <p:cNvPr id="7" name="Picture 6" descr="NY - WE GROW TRADE.jpg"/>
          <p:cNvPicPr>
            <a:picLocks noChangeAspect="1"/>
          </p:cNvPicPr>
          <p:nvPr/>
        </p:nvPicPr>
        <p:blipFill>
          <a:blip r:embed="rId4" cstate="print"/>
          <a:stretch>
            <a:fillRect/>
          </a:stretch>
        </p:blipFill>
        <p:spPr>
          <a:xfrm>
            <a:off x="3581400" y="3962400"/>
            <a:ext cx="2286000" cy="11049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94B01-7047-0046-97A2-893B919CCA7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A6BD763-7AB8-104B-97D7-01E021C74333}"/>
              </a:ext>
            </a:extLst>
          </p:cNvPr>
          <p:cNvSpPr>
            <a:spLocks noGrp="1"/>
          </p:cNvSpPr>
          <p:nvPr>
            <p:ph type="body" idx="1"/>
          </p:nvPr>
        </p:nvSpPr>
        <p:spPr/>
        <p:txBody>
          <a:bodyPr/>
          <a:lstStyle/>
          <a:p>
            <a:endParaRPr lang="en-US"/>
          </a:p>
        </p:txBody>
      </p:sp>
      <p:pic>
        <p:nvPicPr>
          <p:cNvPr id="5" name="Picture 4" descr="A person standing in front of a mirror posing for the camera&#10;&#10;Description automatically generated">
            <a:extLst>
              <a:ext uri="{FF2B5EF4-FFF2-40B4-BE49-F238E27FC236}">
                <a16:creationId xmlns:a16="http://schemas.microsoft.com/office/drawing/2014/main" id="{CE2A5C36-810F-0D4F-8B1F-43588EDC4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7079" y="1119059"/>
            <a:ext cx="2138856" cy="2851808"/>
          </a:xfrm>
          <a:prstGeom prst="rect">
            <a:avLst/>
          </a:prstGeom>
        </p:spPr>
      </p:pic>
      <p:pic>
        <p:nvPicPr>
          <p:cNvPr id="7" name="Picture 6" descr="A picture containing indoor, looking, table, sitting&#10;&#10;Description automatically generated">
            <a:extLst>
              <a:ext uri="{FF2B5EF4-FFF2-40B4-BE49-F238E27FC236}">
                <a16:creationId xmlns:a16="http://schemas.microsoft.com/office/drawing/2014/main" id="{D24DB81E-D56D-E549-9B73-B46A70143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112696" y="2408304"/>
            <a:ext cx="1657350" cy="2941796"/>
          </a:xfrm>
          <a:prstGeom prst="rect">
            <a:avLst/>
          </a:prstGeom>
        </p:spPr>
      </p:pic>
      <p:pic>
        <p:nvPicPr>
          <p:cNvPr id="9" name="Picture 8" descr="A person standing in front of a store&#10;&#10;Description automatically generated">
            <a:extLst>
              <a:ext uri="{FF2B5EF4-FFF2-40B4-BE49-F238E27FC236}">
                <a16:creationId xmlns:a16="http://schemas.microsoft.com/office/drawing/2014/main" id="{F5FA3184-0096-864B-B9F8-3A55841CE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4595188"/>
            <a:ext cx="2514600" cy="1885950"/>
          </a:xfrm>
          <a:prstGeom prst="rect">
            <a:avLst/>
          </a:prstGeom>
        </p:spPr>
      </p:pic>
      <p:pic>
        <p:nvPicPr>
          <p:cNvPr id="11" name="Picture 10" descr="A picture containing indoor, person, airport, man&#10;&#10;Description automatically generated">
            <a:extLst>
              <a:ext uri="{FF2B5EF4-FFF2-40B4-BE49-F238E27FC236}">
                <a16:creationId xmlns:a16="http://schemas.microsoft.com/office/drawing/2014/main" id="{483F5E66-910F-B84A-9E42-80521481E1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26" y="1138863"/>
            <a:ext cx="1984374" cy="2645832"/>
          </a:xfrm>
          <a:prstGeom prst="rect">
            <a:avLst/>
          </a:prstGeom>
        </p:spPr>
      </p:pic>
      <p:pic>
        <p:nvPicPr>
          <p:cNvPr id="13" name="Picture 12" descr="A group of people sitting at a desk&#10;&#10;Description automatically generated">
            <a:extLst>
              <a:ext uri="{FF2B5EF4-FFF2-40B4-BE49-F238E27FC236}">
                <a16:creationId xmlns:a16="http://schemas.microsoft.com/office/drawing/2014/main" id="{305FB2D3-C7B2-9C4B-A9F5-9D67CB1E9D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4637" y="3784695"/>
            <a:ext cx="3036763" cy="2277572"/>
          </a:xfrm>
          <a:prstGeom prst="rect">
            <a:avLst/>
          </a:prstGeom>
        </p:spPr>
      </p:pic>
      <p:pic>
        <p:nvPicPr>
          <p:cNvPr id="15" name="Picture 14" descr="A group of people standing in a room&#10;&#10;Description automatically generated">
            <a:extLst>
              <a:ext uri="{FF2B5EF4-FFF2-40B4-BE49-F238E27FC236}">
                <a16:creationId xmlns:a16="http://schemas.microsoft.com/office/drawing/2014/main" id="{9A630FA0-B928-6B40-AE27-8186348D10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86" y="3784694"/>
            <a:ext cx="1738777" cy="2318369"/>
          </a:xfrm>
          <a:prstGeom prst="rect">
            <a:avLst/>
          </a:prstGeom>
        </p:spPr>
      </p:pic>
      <p:pic>
        <p:nvPicPr>
          <p:cNvPr id="17" name="Picture 16" descr="A picture containing indoor, person, front, holding&#10;&#10;Description automatically generated">
            <a:extLst>
              <a:ext uri="{FF2B5EF4-FFF2-40B4-BE49-F238E27FC236}">
                <a16:creationId xmlns:a16="http://schemas.microsoft.com/office/drawing/2014/main" id="{61A58AFB-578E-2244-9479-7E4AAF2BE2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0739" y="1098066"/>
            <a:ext cx="1984374" cy="2645832"/>
          </a:xfrm>
          <a:prstGeom prst="rect">
            <a:avLst/>
          </a:prstGeom>
        </p:spPr>
      </p:pic>
      <p:pic>
        <p:nvPicPr>
          <p:cNvPr id="19" name="Picture 18" descr="A picture containing indoor, monitor, table, television&#10;&#10;Description automatically generated">
            <a:extLst>
              <a:ext uri="{FF2B5EF4-FFF2-40B4-BE49-F238E27FC236}">
                <a16:creationId xmlns:a16="http://schemas.microsoft.com/office/drawing/2014/main" id="{4515136E-1DE4-7942-A411-E61E1CAE07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5177" y="1081808"/>
            <a:ext cx="2840064" cy="2130048"/>
          </a:xfrm>
          <a:prstGeom prst="rect">
            <a:avLst/>
          </a:prstGeom>
        </p:spPr>
      </p:pic>
      <p:pic>
        <p:nvPicPr>
          <p:cNvPr id="21" name="Picture 20" descr="A close up of a car&#10;&#10;Description automatically generated">
            <a:extLst>
              <a:ext uri="{FF2B5EF4-FFF2-40B4-BE49-F238E27FC236}">
                <a16:creationId xmlns:a16="http://schemas.microsoft.com/office/drawing/2014/main" id="{2D2DB57F-19CF-9945-A34A-EE3B7333AC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3705" y="3072956"/>
            <a:ext cx="2295461" cy="1721596"/>
          </a:xfrm>
          <a:prstGeom prst="rect">
            <a:avLst/>
          </a:prstGeom>
        </p:spPr>
      </p:pic>
      <p:pic>
        <p:nvPicPr>
          <p:cNvPr id="23" name="Picture 22" descr="A group of people standing in front of a computer&#10;&#10;Description automatically generated">
            <a:extLst>
              <a:ext uri="{FF2B5EF4-FFF2-40B4-BE49-F238E27FC236}">
                <a16:creationId xmlns:a16="http://schemas.microsoft.com/office/drawing/2014/main" id="{60CB632C-3D6E-6342-B70F-050F12CDF5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06201" y="4685875"/>
            <a:ext cx="2025511" cy="1519133"/>
          </a:xfrm>
          <a:prstGeom prst="rect">
            <a:avLst/>
          </a:prstGeom>
        </p:spPr>
      </p:pic>
      <p:sp>
        <p:nvSpPr>
          <p:cNvPr id="4" name="TextBox 3">
            <a:extLst>
              <a:ext uri="{FF2B5EF4-FFF2-40B4-BE49-F238E27FC236}">
                <a16:creationId xmlns:a16="http://schemas.microsoft.com/office/drawing/2014/main" id="{781B4267-DA23-EC40-9E6D-7F18CA88BED3}"/>
              </a:ext>
            </a:extLst>
          </p:cNvPr>
          <p:cNvSpPr txBox="1"/>
          <p:nvPr/>
        </p:nvSpPr>
        <p:spPr>
          <a:xfrm>
            <a:off x="4100316" y="400821"/>
            <a:ext cx="3900683" cy="646331"/>
          </a:xfrm>
          <a:prstGeom prst="rect">
            <a:avLst/>
          </a:prstGeom>
          <a:noFill/>
        </p:spPr>
        <p:txBody>
          <a:bodyPr wrap="square" rtlCol="0">
            <a:spAutoFit/>
          </a:bodyPr>
          <a:lstStyle/>
          <a:p>
            <a:r>
              <a:rPr lang="en-US" dirty="0"/>
              <a:t>Las Vegas</a:t>
            </a:r>
          </a:p>
          <a:p>
            <a:r>
              <a:rPr lang="en-US" dirty="0"/>
              <a:t>Consumer Electronic Show 2020</a:t>
            </a:r>
          </a:p>
        </p:txBody>
      </p:sp>
    </p:spTree>
    <p:extLst>
      <p:ext uri="{BB962C8B-B14F-4D97-AF65-F5344CB8AC3E}">
        <p14:creationId xmlns:p14="http://schemas.microsoft.com/office/powerpoint/2010/main" val="335131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3C614-2BEC-1146-B531-19F4169F73DE}"/>
              </a:ext>
            </a:extLst>
          </p:cNvPr>
          <p:cNvSpPr>
            <a:spLocks noGrp="1"/>
          </p:cNvSpPr>
          <p:nvPr>
            <p:ph type="title"/>
          </p:nvPr>
        </p:nvSpPr>
        <p:spPr>
          <a:xfrm>
            <a:off x="457200" y="1066800"/>
            <a:ext cx="8229600" cy="1143000"/>
          </a:xfrm>
        </p:spPr>
        <p:txBody>
          <a:bodyPr/>
          <a:lstStyle/>
          <a:p>
            <a:r>
              <a:rPr lang="en-US" sz="2800" dirty="0"/>
              <a:t>Florida International Food Technology Summit </a:t>
            </a:r>
            <a:br>
              <a:rPr lang="en-US" sz="2800" dirty="0"/>
            </a:br>
            <a:r>
              <a:rPr lang="en-US" sz="2800" dirty="0"/>
              <a:t> October 2021 (virtual)</a:t>
            </a:r>
          </a:p>
        </p:txBody>
      </p:sp>
      <p:pic>
        <p:nvPicPr>
          <p:cNvPr id="4" name="Content Placeholder 4" descr="A green bench&#10;&#10;Description automatically generated">
            <a:extLst>
              <a:ext uri="{FF2B5EF4-FFF2-40B4-BE49-F238E27FC236}">
                <a16:creationId xmlns:a16="http://schemas.microsoft.com/office/drawing/2014/main" id="{0A158313-4D30-914E-9641-3FDB4AC951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284" y="2743200"/>
            <a:ext cx="2571750" cy="3429000"/>
          </a:xfrm>
        </p:spPr>
      </p:pic>
      <p:pic>
        <p:nvPicPr>
          <p:cNvPr id="6" name="Picture 5" descr="A group of people in a garden&#10;&#10;Description automatically generated">
            <a:extLst>
              <a:ext uri="{FF2B5EF4-FFF2-40B4-BE49-F238E27FC236}">
                <a16:creationId xmlns:a16="http://schemas.microsoft.com/office/drawing/2014/main" id="{DB4E0F97-89FF-B14B-9E9D-6F062232E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234" y="2768600"/>
            <a:ext cx="2438400" cy="3251200"/>
          </a:xfrm>
          <a:prstGeom prst="rect">
            <a:avLst/>
          </a:prstGeom>
        </p:spPr>
      </p:pic>
      <p:pic>
        <p:nvPicPr>
          <p:cNvPr id="8" name="Picture 7" descr="A large room&#10;&#10;Description automatically generated">
            <a:extLst>
              <a:ext uri="{FF2B5EF4-FFF2-40B4-BE49-F238E27FC236}">
                <a16:creationId xmlns:a16="http://schemas.microsoft.com/office/drawing/2014/main" id="{9C4D35E9-BC5B-B240-9E53-1D8D0FF47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2467" y="2590800"/>
            <a:ext cx="2571750" cy="3429000"/>
          </a:xfrm>
          <a:prstGeom prst="rect">
            <a:avLst/>
          </a:prstGeom>
        </p:spPr>
      </p:pic>
    </p:spTree>
    <p:extLst>
      <p:ext uri="{BB962C8B-B14F-4D97-AF65-F5344CB8AC3E}">
        <p14:creationId xmlns:p14="http://schemas.microsoft.com/office/powerpoint/2010/main" val="3572635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10872-CA95-7C4A-B2BD-1D7CDF32782E}"/>
              </a:ext>
            </a:extLst>
          </p:cNvPr>
          <p:cNvSpPr>
            <a:spLocks noGrp="1"/>
          </p:cNvSpPr>
          <p:nvPr>
            <p:ph type="title"/>
          </p:nvPr>
        </p:nvSpPr>
        <p:spPr>
          <a:xfrm>
            <a:off x="522871" y="1371601"/>
            <a:ext cx="7772400" cy="914400"/>
          </a:xfrm>
        </p:spPr>
        <p:txBody>
          <a:bodyPr/>
          <a:lstStyle/>
          <a:p>
            <a:r>
              <a:rPr lang="en-US" dirty="0"/>
              <a:t>Virtual GA 2021</a:t>
            </a:r>
          </a:p>
        </p:txBody>
      </p:sp>
      <p:pic>
        <p:nvPicPr>
          <p:cNvPr id="4" name="Picture 3">
            <a:extLst>
              <a:ext uri="{FF2B5EF4-FFF2-40B4-BE49-F238E27FC236}">
                <a16:creationId xmlns:a16="http://schemas.microsoft.com/office/drawing/2014/main" id="{6EA10F2C-08BC-4140-A386-1277D9B6D709}"/>
              </a:ext>
            </a:extLst>
          </p:cNvPr>
          <p:cNvPicPr>
            <a:picLocks noChangeAspect="1"/>
          </p:cNvPicPr>
          <p:nvPr/>
        </p:nvPicPr>
        <p:blipFill>
          <a:blip r:embed="rId2"/>
          <a:stretch>
            <a:fillRect/>
          </a:stretch>
        </p:blipFill>
        <p:spPr>
          <a:xfrm>
            <a:off x="4572000" y="914400"/>
            <a:ext cx="4049129" cy="1652153"/>
          </a:xfrm>
          <a:prstGeom prst="rect">
            <a:avLst/>
          </a:prstGeom>
        </p:spPr>
      </p:pic>
      <p:sp>
        <p:nvSpPr>
          <p:cNvPr id="3" name="Text Placeholder 2">
            <a:extLst>
              <a:ext uri="{FF2B5EF4-FFF2-40B4-BE49-F238E27FC236}">
                <a16:creationId xmlns:a16="http://schemas.microsoft.com/office/drawing/2014/main" id="{FE500D32-C16F-B445-91DE-170F59E9B688}"/>
              </a:ext>
            </a:extLst>
          </p:cNvPr>
          <p:cNvSpPr>
            <a:spLocks noGrp="1"/>
          </p:cNvSpPr>
          <p:nvPr>
            <p:ph type="body" idx="1"/>
          </p:nvPr>
        </p:nvSpPr>
        <p:spPr>
          <a:xfrm>
            <a:off x="685800" y="2743202"/>
            <a:ext cx="7772400" cy="3940174"/>
          </a:xfrm>
        </p:spPr>
        <p:txBody>
          <a:bodyPr/>
          <a:lstStyle/>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r>
              <a:rPr lang="en-US" sz="1800" b="1" dirty="0"/>
              <a:t>51st General Assembly </a:t>
            </a:r>
          </a:p>
          <a:p>
            <a:r>
              <a:rPr lang="en-US" sz="1600" dirty="0">
                <a:solidFill>
                  <a:schemeClr val="tx1"/>
                </a:solidFill>
              </a:rPr>
              <a:t>April 23-25, 2021, the General Assembly will focus on “Connecting Business to the Digital World” and will be the perfect opportunity to connect with potential partners worldwide through WTCA’s exclusive worldwide network.</a:t>
            </a:r>
          </a:p>
          <a:p>
            <a:endParaRPr lang="en-US" sz="1400" dirty="0">
              <a:solidFill>
                <a:schemeClr val="tx1"/>
              </a:solidFill>
            </a:endParaRPr>
          </a:p>
          <a:p>
            <a:r>
              <a:rPr lang="en-US" sz="1600" dirty="0">
                <a:solidFill>
                  <a:schemeClr val="tx1"/>
                </a:solidFill>
              </a:rPr>
              <a:t>Key Industries:</a:t>
            </a:r>
          </a:p>
          <a:p>
            <a:r>
              <a:rPr lang="en-US" sz="1600" dirty="0">
                <a:solidFill>
                  <a:schemeClr val="tx1"/>
                </a:solidFill>
              </a:rPr>
              <a:t>■ Agriculture &amp; Smart Agriculture</a:t>
            </a:r>
          </a:p>
          <a:p>
            <a:r>
              <a:rPr lang="en-US" sz="1600" dirty="0">
                <a:solidFill>
                  <a:schemeClr val="tx1"/>
                </a:solidFill>
              </a:rPr>
              <a:t>■ Green Technology</a:t>
            </a:r>
          </a:p>
          <a:p>
            <a:r>
              <a:rPr lang="en-US" sz="1600" dirty="0">
                <a:solidFill>
                  <a:schemeClr val="tx1"/>
                </a:solidFill>
              </a:rPr>
              <a:t>■ Information and Communications Technology (ICT), Artificial Intelligence (AI), and the Internet of Things (IoT)</a:t>
            </a:r>
          </a:p>
          <a:p>
            <a:r>
              <a:rPr lang="en-US" sz="1600" dirty="0">
                <a:solidFill>
                  <a:schemeClr val="tx1"/>
                </a:solidFill>
              </a:rPr>
              <a:t>■ Medical Services &amp; Smart Healthcare</a:t>
            </a:r>
          </a:p>
          <a:p>
            <a:r>
              <a:rPr lang="en-US" sz="1600" dirty="0">
                <a:solidFill>
                  <a:schemeClr val="tx1"/>
                </a:solidFill>
              </a:rPr>
              <a:t>■ Smart City</a:t>
            </a:r>
          </a:p>
          <a:p>
            <a:r>
              <a:rPr lang="en-US" sz="1600" dirty="0">
                <a:solidFill>
                  <a:schemeClr val="tx1"/>
                </a:solidFill>
              </a:rPr>
              <a:t>■ Smart Manufacturing</a:t>
            </a:r>
          </a:p>
          <a:p>
            <a:r>
              <a:rPr lang="en-US" sz="1600" dirty="0">
                <a:solidFill>
                  <a:schemeClr val="tx1"/>
                </a:solidFill>
              </a:rPr>
              <a:t>■ Startup &amp; Innovation</a:t>
            </a:r>
          </a:p>
          <a:p>
            <a:endParaRPr lang="en-US" dirty="0"/>
          </a:p>
        </p:txBody>
      </p:sp>
    </p:spTree>
    <p:extLst>
      <p:ext uri="{BB962C8B-B14F-4D97-AF65-F5344CB8AC3E}">
        <p14:creationId xmlns:p14="http://schemas.microsoft.com/office/powerpoint/2010/main" val="3752356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C504-639F-DC43-B4F2-550B78919A3B}"/>
              </a:ext>
            </a:extLst>
          </p:cNvPr>
          <p:cNvSpPr>
            <a:spLocks noGrp="1"/>
          </p:cNvSpPr>
          <p:nvPr>
            <p:ph type="title"/>
          </p:nvPr>
        </p:nvSpPr>
        <p:spPr>
          <a:xfrm>
            <a:off x="4191000" y="228600"/>
            <a:ext cx="4648200" cy="1362075"/>
          </a:xfrm>
        </p:spPr>
        <p:txBody>
          <a:bodyPr/>
          <a:lstStyle/>
          <a:p>
            <a:r>
              <a:rPr lang="en-US" dirty="0"/>
              <a:t>2021 Events </a:t>
            </a:r>
          </a:p>
        </p:txBody>
      </p:sp>
      <p:sp>
        <p:nvSpPr>
          <p:cNvPr id="3" name="Text Placeholder 2">
            <a:extLst>
              <a:ext uri="{FF2B5EF4-FFF2-40B4-BE49-F238E27FC236}">
                <a16:creationId xmlns:a16="http://schemas.microsoft.com/office/drawing/2014/main" id="{A6AFC95F-B581-B148-A161-3C709F681EE3}"/>
              </a:ext>
            </a:extLst>
          </p:cNvPr>
          <p:cNvSpPr>
            <a:spLocks noGrp="1"/>
          </p:cNvSpPr>
          <p:nvPr>
            <p:ph type="body" idx="1"/>
          </p:nvPr>
        </p:nvSpPr>
        <p:spPr/>
        <p:txBody>
          <a:bodyPr/>
          <a:lstStyle/>
          <a:p>
            <a:r>
              <a:rPr lang="en-US" sz="1400" b="1" dirty="0"/>
              <a:t>*CHINA Town Hall</a:t>
            </a:r>
            <a:r>
              <a:rPr lang="en-US" sz="1400" dirty="0"/>
              <a:t>, In cooperation with the National Committee on U.S. China Relations –CHINA Town </a:t>
            </a:r>
            <a:r>
              <a:rPr lang="en-US" sz="1400" dirty="0" err="1"/>
              <a:t>Hallis</a:t>
            </a:r>
            <a:r>
              <a:rPr lang="en-US" sz="1400" dirty="0"/>
              <a:t> a national conversation about China </a:t>
            </a:r>
            <a:r>
              <a:rPr lang="en-US" sz="1400" dirty="0" err="1"/>
              <a:t>thatprovides</a:t>
            </a:r>
            <a:r>
              <a:rPr lang="en-US" sz="1400" dirty="0"/>
              <a:t> Americans across the United States and beyond the opportunity to discuss issues in the relationship with leading experts. -</a:t>
            </a:r>
            <a:r>
              <a:rPr lang="en-US" sz="1400" b="1" dirty="0"/>
              <a:t>1 x Annual, Oct.</a:t>
            </a:r>
            <a:endParaRPr lang="en-US" sz="1400" dirty="0"/>
          </a:p>
          <a:p>
            <a:r>
              <a:rPr lang="en-US" sz="1400" b="1" dirty="0"/>
              <a:t>*WTCA China Meeting</a:t>
            </a:r>
            <a:r>
              <a:rPr lang="en-US" sz="1400" dirty="0"/>
              <a:t>–Held in Xiamen, China </a:t>
            </a:r>
            <a:r>
              <a:rPr lang="en-US" sz="1400" b="1" dirty="0"/>
              <a:t>1 x Annual, Sept.</a:t>
            </a:r>
            <a:endParaRPr lang="en-US" sz="1400" dirty="0"/>
          </a:p>
          <a:p>
            <a:r>
              <a:rPr lang="en-US" sz="1400" b="1" dirty="0"/>
              <a:t>*Importing Inbound Mission</a:t>
            </a:r>
            <a:r>
              <a:rPr lang="en-US" sz="1400" dirty="0"/>
              <a:t>–</a:t>
            </a:r>
            <a:r>
              <a:rPr lang="en-US" sz="1400" b="1" dirty="0"/>
              <a:t>1 x Annual</a:t>
            </a:r>
            <a:endParaRPr lang="en-US" sz="1400" dirty="0"/>
          </a:p>
          <a:p>
            <a:r>
              <a:rPr lang="en-US" sz="1400" b="1" dirty="0"/>
              <a:t>*Annual Mayoral alongside Commissioners Luncheon with Bi-National Chambers</a:t>
            </a:r>
            <a:r>
              <a:rPr lang="en-US" sz="1400" dirty="0"/>
              <a:t>–A gathering of Tampa Bay Leadership alongside representatives of all Bi-National Chambers in the Tampa Bay Region. . -</a:t>
            </a:r>
            <a:r>
              <a:rPr lang="en-US" sz="1400" b="1" dirty="0"/>
              <a:t>1 x Annual                                                 </a:t>
            </a:r>
            <a:endParaRPr lang="en-US" sz="1400" dirty="0"/>
          </a:p>
          <a:p>
            <a:r>
              <a:rPr lang="en-US" sz="1400" b="1" dirty="0"/>
              <a:t>*Annual Holiday Charity Lunch</a:t>
            </a:r>
            <a:r>
              <a:rPr lang="en-US" sz="1400" dirty="0"/>
              <a:t>–A gathering of WTCTB members and guests at the end of the year to network and celebrate successes. -1 x Annual</a:t>
            </a:r>
          </a:p>
          <a:p>
            <a:endParaRPr lang="en-US" dirty="0"/>
          </a:p>
        </p:txBody>
      </p:sp>
    </p:spTree>
    <p:extLst>
      <p:ext uri="{BB962C8B-B14F-4D97-AF65-F5344CB8AC3E}">
        <p14:creationId xmlns:p14="http://schemas.microsoft.com/office/powerpoint/2010/main" val="2462169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23ED7-DB43-B947-88E8-C512DA04709D}"/>
              </a:ext>
            </a:extLst>
          </p:cNvPr>
          <p:cNvSpPr>
            <a:spLocks noGrp="1"/>
          </p:cNvSpPr>
          <p:nvPr>
            <p:ph type="title"/>
          </p:nvPr>
        </p:nvSpPr>
        <p:spPr>
          <a:xfrm>
            <a:off x="457200" y="1066800"/>
            <a:ext cx="7772400" cy="1362075"/>
          </a:xfrm>
        </p:spPr>
        <p:txBody>
          <a:bodyPr/>
          <a:lstStyle/>
          <a:p>
            <a:r>
              <a:rPr lang="en-US" dirty="0"/>
              <a:t>Annual Membership</a:t>
            </a:r>
          </a:p>
        </p:txBody>
      </p:sp>
      <p:sp>
        <p:nvSpPr>
          <p:cNvPr id="3" name="Text Placeholder 2">
            <a:extLst>
              <a:ext uri="{FF2B5EF4-FFF2-40B4-BE49-F238E27FC236}">
                <a16:creationId xmlns:a16="http://schemas.microsoft.com/office/drawing/2014/main" id="{F3D54555-419B-EE46-A1A7-346146823909}"/>
              </a:ext>
            </a:extLst>
          </p:cNvPr>
          <p:cNvSpPr>
            <a:spLocks noGrp="1"/>
          </p:cNvSpPr>
          <p:nvPr>
            <p:ph type="body" idx="1"/>
          </p:nvPr>
        </p:nvSpPr>
        <p:spPr>
          <a:xfrm>
            <a:off x="685800" y="1711611"/>
            <a:ext cx="7772400" cy="4778375"/>
          </a:xfrm>
        </p:spPr>
        <p:txBody>
          <a:bodyPr/>
          <a:lstStyle/>
          <a:p>
            <a:br>
              <a:rPr lang="en-US" sz="1400" dirty="0"/>
            </a:br>
            <a:endParaRPr lang="en-US" sz="1400" dirty="0"/>
          </a:p>
          <a:p>
            <a:endParaRPr lang="en-US" sz="1400" b="1" i="1" dirty="0"/>
          </a:p>
          <a:p>
            <a:endParaRPr lang="en-US" sz="1400" b="1" i="1" dirty="0"/>
          </a:p>
          <a:p>
            <a:endParaRPr lang="en-US" sz="1400" b="1" i="1" dirty="0"/>
          </a:p>
          <a:p>
            <a:endParaRPr lang="en-US" sz="1400" b="1" i="1" dirty="0"/>
          </a:p>
          <a:p>
            <a:endParaRPr lang="en-US" sz="1400" b="1" i="1" dirty="0"/>
          </a:p>
          <a:p>
            <a:r>
              <a:rPr lang="en-US" sz="1400" b="1" i="1" dirty="0"/>
              <a:t>Individual Member (Independent Organizational Representative)</a:t>
            </a:r>
            <a:endParaRPr lang="en-US" sz="1400" dirty="0"/>
          </a:p>
          <a:p>
            <a:r>
              <a:rPr lang="en-US" sz="1400" b="1" dirty="0"/>
              <a:t>•$300.00 annual membership fee</a:t>
            </a:r>
          </a:p>
          <a:p>
            <a:r>
              <a:rPr lang="en-US" sz="1400" dirty="0"/>
              <a:t>•One (1) World Trade Center Membership Card</a:t>
            </a:r>
          </a:p>
          <a:p>
            <a:r>
              <a:rPr lang="en-US" sz="1400" dirty="0"/>
              <a:t>•Access to members only website and programs</a:t>
            </a:r>
          </a:p>
          <a:p>
            <a:r>
              <a:rPr lang="en-US" sz="1400" dirty="0"/>
              <a:t>•Member only discounted ticket to WTCTB networking and speaking events</a:t>
            </a:r>
          </a:p>
          <a:p>
            <a:br>
              <a:rPr lang="en-US" sz="1400" dirty="0"/>
            </a:br>
            <a:endParaRPr lang="en-US" sz="1400" dirty="0"/>
          </a:p>
          <a:p>
            <a:r>
              <a:rPr lang="en-US" sz="1400" b="1" i="1" dirty="0"/>
              <a:t>Small/Med/Enterprise (SME) Member (24 employees or less)</a:t>
            </a:r>
            <a:endParaRPr lang="en-US" sz="1400" dirty="0"/>
          </a:p>
          <a:p>
            <a:r>
              <a:rPr lang="en-US" sz="1400" b="1" dirty="0"/>
              <a:t>•$750.00 annual membership fee</a:t>
            </a:r>
          </a:p>
          <a:p>
            <a:r>
              <a:rPr lang="en-US" sz="1400" dirty="0"/>
              <a:t>•Up to five (5) World Trade Center Membership Cards</a:t>
            </a:r>
          </a:p>
          <a:p>
            <a:r>
              <a:rPr lang="en-US" sz="1400" dirty="0"/>
              <a:t>•Access to members only website and programs</a:t>
            </a:r>
          </a:p>
          <a:p>
            <a:br>
              <a:rPr lang="en-US" sz="1400" dirty="0"/>
            </a:br>
            <a:endParaRPr lang="en-US" sz="1400" dirty="0"/>
          </a:p>
          <a:p>
            <a:r>
              <a:rPr lang="en-US" sz="1400" b="1" i="1" dirty="0"/>
              <a:t>Corporate Member (25 employees or more)</a:t>
            </a:r>
            <a:endParaRPr lang="en-US" sz="1400" dirty="0"/>
          </a:p>
          <a:p>
            <a:r>
              <a:rPr lang="en-US" sz="1400" b="1" dirty="0"/>
              <a:t>•$1500 annual membership fee</a:t>
            </a:r>
          </a:p>
          <a:p>
            <a:r>
              <a:rPr lang="en-US" sz="1400" dirty="0"/>
              <a:t>•Up to ten (10) World Trade Center Membership Cards</a:t>
            </a:r>
          </a:p>
          <a:p>
            <a:r>
              <a:rPr lang="en-US" sz="1400" dirty="0"/>
              <a:t>•Access to members only website and programs</a:t>
            </a:r>
          </a:p>
          <a:p>
            <a:endParaRPr lang="en-US" dirty="0"/>
          </a:p>
        </p:txBody>
      </p:sp>
    </p:spTree>
    <p:extLst>
      <p:ext uri="{BB962C8B-B14F-4D97-AF65-F5344CB8AC3E}">
        <p14:creationId xmlns:p14="http://schemas.microsoft.com/office/powerpoint/2010/main" val="2036499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D06D1-8E6E-8245-B9B9-1E73A78CA60F}"/>
              </a:ext>
            </a:extLst>
          </p:cNvPr>
          <p:cNvSpPr>
            <a:spLocks noGrp="1"/>
          </p:cNvSpPr>
          <p:nvPr>
            <p:ph type="title"/>
          </p:nvPr>
        </p:nvSpPr>
        <p:spPr>
          <a:xfrm>
            <a:off x="3657600" y="685800"/>
            <a:ext cx="7772400" cy="1362075"/>
          </a:xfrm>
        </p:spPr>
        <p:txBody>
          <a:bodyPr/>
          <a:lstStyle/>
          <a:p>
            <a:r>
              <a:rPr lang="en-US" dirty="0"/>
              <a:t>Title Sponsorships</a:t>
            </a:r>
          </a:p>
        </p:txBody>
      </p:sp>
      <p:sp>
        <p:nvSpPr>
          <p:cNvPr id="3" name="Text Placeholder 2">
            <a:extLst>
              <a:ext uri="{FF2B5EF4-FFF2-40B4-BE49-F238E27FC236}">
                <a16:creationId xmlns:a16="http://schemas.microsoft.com/office/drawing/2014/main" id="{3F6BA4C9-1DD8-874E-A926-0C5BC0779013}"/>
              </a:ext>
            </a:extLst>
          </p:cNvPr>
          <p:cNvSpPr>
            <a:spLocks noGrp="1"/>
          </p:cNvSpPr>
          <p:nvPr>
            <p:ph type="body" idx="1"/>
          </p:nvPr>
        </p:nvSpPr>
        <p:spPr>
          <a:xfrm>
            <a:off x="685800" y="1305394"/>
            <a:ext cx="7772400" cy="4843072"/>
          </a:xfrm>
        </p:spPr>
        <p:txBody>
          <a:bodyPr/>
          <a:lstStyle/>
          <a:p>
            <a:r>
              <a:rPr lang="en-US" sz="1400" b="1" i="1" dirty="0"/>
              <a:t>Gold Sponsorship</a:t>
            </a:r>
            <a:endParaRPr lang="en-US" sz="1400" dirty="0"/>
          </a:p>
          <a:p>
            <a:r>
              <a:rPr lang="en-US" sz="1400" b="1" dirty="0"/>
              <a:t>•$7500 annual </a:t>
            </a:r>
          </a:p>
          <a:p>
            <a:r>
              <a:rPr lang="en-US" sz="1400" dirty="0"/>
              <a:t>•One (1) World Trade Center Membership Card</a:t>
            </a:r>
          </a:p>
          <a:p>
            <a:r>
              <a:rPr lang="en-US" sz="1400" dirty="0"/>
              <a:t>•Access to members only website and programs</a:t>
            </a:r>
          </a:p>
          <a:p>
            <a:r>
              <a:rPr lang="en-US" sz="1400" dirty="0"/>
              <a:t>•Member only discounted ticket to WTCTB networking and speaking events</a:t>
            </a:r>
          </a:p>
          <a:p>
            <a:br>
              <a:rPr lang="en-US" sz="1400" dirty="0"/>
            </a:br>
            <a:endParaRPr lang="en-US" sz="1400" dirty="0"/>
          </a:p>
          <a:p>
            <a:r>
              <a:rPr lang="en-US" sz="1400" b="1" i="1" dirty="0"/>
              <a:t>Silver</a:t>
            </a:r>
            <a:endParaRPr lang="en-US" sz="1400" dirty="0"/>
          </a:p>
          <a:p>
            <a:r>
              <a:rPr lang="en-US" sz="1400" b="1" dirty="0"/>
              <a:t>•$5000 annual membership fee</a:t>
            </a:r>
          </a:p>
          <a:p>
            <a:r>
              <a:rPr lang="en-US" sz="1400" dirty="0"/>
              <a:t>•Up to five (5) World Trade Center Membership Cards</a:t>
            </a:r>
          </a:p>
          <a:p>
            <a:r>
              <a:rPr lang="en-US" sz="1400" dirty="0"/>
              <a:t>•Access to members only website and programs</a:t>
            </a:r>
          </a:p>
          <a:p>
            <a:br>
              <a:rPr lang="en-US" sz="1400" dirty="0"/>
            </a:br>
            <a:endParaRPr lang="en-US" sz="1400" dirty="0"/>
          </a:p>
          <a:p>
            <a:r>
              <a:rPr lang="en-US" sz="1400" b="1" i="1" dirty="0"/>
              <a:t>Corporate Sponsor</a:t>
            </a:r>
            <a:endParaRPr lang="en-US" sz="1400" dirty="0"/>
          </a:p>
          <a:p>
            <a:r>
              <a:rPr lang="en-US" sz="1400" b="1" dirty="0"/>
              <a:t>•$2000 annual membership fee</a:t>
            </a:r>
          </a:p>
          <a:p>
            <a:r>
              <a:rPr lang="en-US" sz="1400" dirty="0"/>
              <a:t>•Up to ten (10) World Trade Center Membership Cards</a:t>
            </a:r>
          </a:p>
          <a:p>
            <a:r>
              <a:rPr lang="en-US" sz="1400" dirty="0"/>
              <a:t>•Access to members only website and programs</a:t>
            </a:r>
          </a:p>
          <a:p>
            <a:endParaRPr lang="en-US" dirty="0"/>
          </a:p>
        </p:txBody>
      </p:sp>
    </p:spTree>
    <p:extLst>
      <p:ext uri="{BB962C8B-B14F-4D97-AF65-F5344CB8AC3E}">
        <p14:creationId xmlns:p14="http://schemas.microsoft.com/office/powerpoint/2010/main" val="760239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5"/>
          <p:cNvSpPr txBox="1">
            <a:spLocks noChangeArrowheads="1"/>
          </p:cNvSpPr>
          <p:nvPr/>
        </p:nvSpPr>
        <p:spPr bwMode="auto">
          <a:xfrm>
            <a:off x="1143000" y="1636713"/>
            <a:ext cx="6553200" cy="366712"/>
          </a:xfrm>
          <a:prstGeom prst="rect">
            <a:avLst/>
          </a:prstGeom>
          <a:noFill/>
          <a:ln w="9525">
            <a:noFill/>
            <a:miter lim="800000"/>
            <a:headEnd/>
            <a:tailEnd/>
          </a:ln>
        </p:spPr>
        <p:txBody>
          <a:bodyPr>
            <a:spAutoFit/>
          </a:bodyPr>
          <a:lstStyle/>
          <a:p>
            <a:endParaRPr lang="en-US"/>
          </a:p>
        </p:txBody>
      </p:sp>
      <p:sp>
        <p:nvSpPr>
          <p:cNvPr id="22531" name="Rectangle 9"/>
          <p:cNvSpPr>
            <a:spLocks noGrp="1" noChangeArrowheads="1"/>
          </p:cNvSpPr>
          <p:nvPr>
            <p:ph type="body" idx="4294967295"/>
          </p:nvPr>
        </p:nvSpPr>
        <p:spPr bwMode="auto">
          <a:xfrm>
            <a:off x="381000" y="2438400"/>
            <a:ext cx="8153400" cy="3810000"/>
          </a:xfrm>
          <a:prstGeom prst="rect">
            <a:avLst/>
          </a:prstGeom>
          <a:noFill/>
          <a:ln>
            <a:miter lim="800000"/>
            <a:headEnd/>
            <a:tailEnd/>
          </a:ln>
        </p:spPr>
        <p:txBody>
          <a:bodyPr/>
          <a:lstStyle/>
          <a:p>
            <a:pPr eaLnBrk="1" hangingPunct="1">
              <a:lnSpc>
                <a:spcPct val="80000"/>
              </a:lnSpc>
              <a:buFont typeface="Arial" charset="0"/>
              <a:buAutoNum type="arabicPeriod"/>
            </a:pPr>
            <a:r>
              <a:rPr lang="en-US" sz="1600" dirty="0">
                <a:solidFill>
                  <a:srgbClr val="1D4575"/>
                </a:solidFill>
                <a:latin typeface="Trebuchet MS" pitchFamily="34" charset="0"/>
                <a:cs typeface="Calibri" pitchFamily="34" charset="0"/>
              </a:rPr>
              <a:t>To network locally, nationally and internationally with globally-minded professionals and companies.</a:t>
            </a:r>
          </a:p>
          <a:p>
            <a:pPr eaLnBrk="1" hangingPunct="1">
              <a:lnSpc>
                <a:spcPct val="80000"/>
              </a:lnSpc>
              <a:buFont typeface="Arial" charset="0"/>
              <a:buAutoNum type="arabicPeriod"/>
            </a:pPr>
            <a:r>
              <a:rPr lang="en-US" sz="1600" dirty="0">
                <a:solidFill>
                  <a:srgbClr val="1D4575"/>
                </a:solidFill>
                <a:latin typeface="Trebuchet MS" pitchFamily="34" charset="0"/>
                <a:cs typeface="Calibri" pitchFamily="34" charset="0"/>
              </a:rPr>
              <a:t>To rely on a knowledgeable resources to guide my company to international success.</a:t>
            </a:r>
          </a:p>
          <a:p>
            <a:pPr eaLnBrk="1" hangingPunct="1">
              <a:lnSpc>
                <a:spcPct val="80000"/>
              </a:lnSpc>
              <a:buFont typeface="Arial" charset="0"/>
              <a:buAutoNum type="arabicPeriod"/>
            </a:pPr>
            <a:r>
              <a:rPr lang="en-US" sz="1600" dirty="0">
                <a:solidFill>
                  <a:srgbClr val="1D4575"/>
                </a:solidFill>
                <a:latin typeface="Trebuchet MS" pitchFamily="34" charset="0"/>
                <a:cs typeface="Calibri" pitchFamily="34" charset="0"/>
              </a:rPr>
              <a:t>To access free and discounted international business skills training by field experts.</a:t>
            </a:r>
          </a:p>
          <a:p>
            <a:pPr eaLnBrk="1" hangingPunct="1">
              <a:lnSpc>
                <a:spcPct val="80000"/>
              </a:lnSpc>
              <a:buFont typeface="Arial" charset="0"/>
              <a:buAutoNum type="arabicPeriod"/>
            </a:pPr>
            <a:r>
              <a:rPr lang="en-US" sz="1600" dirty="0">
                <a:solidFill>
                  <a:srgbClr val="1D4575"/>
                </a:solidFill>
                <a:latin typeface="Trebuchet MS" pitchFamily="34" charset="0"/>
                <a:cs typeface="Calibri" pitchFamily="34" charset="0"/>
              </a:rPr>
              <a:t>To have the opportunity to speak, sponsor or train at major events, promoting your company as a global leader in the Tampa Bay Region.</a:t>
            </a:r>
          </a:p>
          <a:p>
            <a:pPr eaLnBrk="1" hangingPunct="1">
              <a:lnSpc>
                <a:spcPct val="80000"/>
              </a:lnSpc>
              <a:buFont typeface="Arial" charset="0"/>
              <a:buAutoNum type="arabicPeriod"/>
            </a:pPr>
            <a:r>
              <a:rPr lang="en-US" sz="1600" dirty="0">
                <a:solidFill>
                  <a:srgbClr val="1D4575"/>
                </a:solidFill>
                <a:latin typeface="Trebuchet MS" pitchFamily="34" charset="0"/>
                <a:cs typeface="Calibri" pitchFamily="34" charset="0"/>
              </a:rPr>
              <a:t>To take advantage of World Trade Center member services offered around the globe.</a:t>
            </a:r>
          </a:p>
          <a:p>
            <a:pPr eaLnBrk="1" hangingPunct="1">
              <a:lnSpc>
                <a:spcPct val="80000"/>
              </a:lnSpc>
              <a:buFont typeface="Arial" charset="0"/>
              <a:buAutoNum type="arabicPeriod"/>
            </a:pPr>
            <a:r>
              <a:rPr lang="en-US" sz="1600" dirty="0">
                <a:solidFill>
                  <a:srgbClr val="1D4575"/>
                </a:solidFill>
                <a:latin typeface="Trebuchet MS" pitchFamily="34" charset="0"/>
                <a:cs typeface="Calibri" pitchFamily="34" charset="0"/>
              </a:rPr>
              <a:t>To acquire Certificates of Origin and Certificates of Free Sale. </a:t>
            </a:r>
          </a:p>
          <a:p>
            <a:pPr eaLnBrk="1" hangingPunct="1">
              <a:lnSpc>
                <a:spcPct val="80000"/>
              </a:lnSpc>
              <a:buFont typeface="Arial" charset="0"/>
              <a:buAutoNum type="arabicPeriod"/>
            </a:pPr>
            <a:r>
              <a:rPr lang="en-US" sz="1600" dirty="0">
                <a:solidFill>
                  <a:srgbClr val="1D4575"/>
                </a:solidFill>
                <a:latin typeface="Trebuchet MS" pitchFamily="34" charset="0"/>
                <a:cs typeface="Calibri" pitchFamily="34" charset="0"/>
              </a:rPr>
              <a:t>To access members-only  content on the World Trade Center Tampa Bay.</a:t>
            </a:r>
          </a:p>
          <a:p>
            <a:pPr eaLnBrk="1" hangingPunct="1">
              <a:lnSpc>
                <a:spcPct val="80000"/>
              </a:lnSpc>
              <a:buFont typeface="Arial" charset="0"/>
              <a:buAutoNum type="arabicPeriod"/>
            </a:pPr>
            <a:r>
              <a:rPr lang="en-US" sz="1600" dirty="0">
                <a:solidFill>
                  <a:srgbClr val="1D4575"/>
                </a:solidFill>
                <a:latin typeface="Trebuchet MS" pitchFamily="34" charset="0"/>
                <a:cs typeface="Calibri" pitchFamily="34" charset="0"/>
              </a:rPr>
              <a:t> To tap trade research demonstrating movement of goods, leads, and potential suppliers.</a:t>
            </a:r>
          </a:p>
          <a:p>
            <a:pPr eaLnBrk="1" hangingPunct="1">
              <a:lnSpc>
                <a:spcPct val="80000"/>
              </a:lnSpc>
              <a:buFont typeface="Arial" charset="0"/>
              <a:buAutoNum type="arabicPeriod"/>
            </a:pPr>
            <a:r>
              <a:rPr lang="en-US" sz="1600" dirty="0">
                <a:solidFill>
                  <a:srgbClr val="1D4575"/>
                </a:solidFill>
                <a:latin typeface="Trebuchet MS" pitchFamily="34" charset="0"/>
                <a:cs typeface="Calibri" pitchFamily="34" charset="0"/>
              </a:rPr>
              <a:t>To learn first hand about importing and trade policy affecting your business.</a:t>
            </a:r>
          </a:p>
          <a:p>
            <a:pPr eaLnBrk="1" hangingPunct="1">
              <a:lnSpc>
                <a:spcPct val="80000"/>
              </a:lnSpc>
              <a:buFont typeface="Arial" charset="0"/>
              <a:buAutoNum type="arabicPeriod"/>
            </a:pPr>
            <a:r>
              <a:rPr lang="en-US" sz="1600" dirty="0">
                <a:solidFill>
                  <a:srgbClr val="1D4575"/>
                </a:solidFill>
                <a:latin typeface="Trebuchet MS" pitchFamily="34" charset="0"/>
                <a:cs typeface="Calibri" pitchFamily="34" charset="0"/>
              </a:rPr>
              <a:t>To learn from other companies’ mistakes to avoid our own.</a:t>
            </a:r>
          </a:p>
        </p:txBody>
      </p:sp>
      <p:sp>
        <p:nvSpPr>
          <p:cNvPr id="22532" name="Text Box 10"/>
          <p:cNvSpPr txBox="1">
            <a:spLocks noChangeArrowheads="1"/>
          </p:cNvSpPr>
          <p:nvPr/>
        </p:nvSpPr>
        <p:spPr bwMode="auto">
          <a:xfrm>
            <a:off x="457200" y="1371600"/>
            <a:ext cx="8153400" cy="954107"/>
          </a:xfrm>
          <a:prstGeom prst="rect">
            <a:avLst/>
          </a:prstGeom>
          <a:noFill/>
          <a:ln w="9525">
            <a:noFill/>
            <a:miter lim="800000"/>
            <a:headEnd/>
            <a:tailEnd/>
          </a:ln>
        </p:spPr>
        <p:txBody>
          <a:bodyPr wrap="square">
            <a:spAutoFit/>
          </a:bodyPr>
          <a:lstStyle/>
          <a:p>
            <a:r>
              <a:rPr lang="en-US" sz="2800" dirty="0">
                <a:latin typeface="Trebuchet MS" pitchFamily="34" charset="0"/>
              </a:rPr>
              <a:t>Top Ten Reasons Individuals &amp; Companies Join the World Trade Center Tampa Bay: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600199"/>
            <a:ext cx="5486400" cy="5509200"/>
          </a:xfrm>
          <a:prstGeom prst="rect">
            <a:avLst/>
          </a:prstGeom>
        </p:spPr>
        <p:txBody>
          <a:bodyPr wrap="square">
            <a:spAutoFit/>
          </a:bodyPr>
          <a:lstStyle/>
          <a:p>
            <a:r>
              <a:rPr lang="en-US" sz="2800" dirty="0">
                <a:latin typeface="Trebuchet MS" pitchFamily="34" charset="0"/>
              </a:rPr>
              <a:t>World Trade Center Association </a:t>
            </a:r>
          </a:p>
          <a:p>
            <a:endParaRPr lang="en-US" dirty="0">
              <a:latin typeface="Trebuchet MS" pitchFamily="34" charset="0"/>
            </a:endParaRPr>
          </a:p>
          <a:p>
            <a:r>
              <a:rPr lang="en-US" sz="1600" dirty="0">
                <a:solidFill>
                  <a:srgbClr val="1D4575"/>
                </a:solidFill>
                <a:latin typeface="Trebuchet MS" pitchFamily="34" charset="0"/>
              </a:rPr>
              <a:t>The World Trade Centers Association (WTCA) headquartered in New York City oversees 326 World Trade Centers located in North America, Central and South America, Europe, Africa and the Middle East, and Asia and the Pacific. World Trade Centers branded properties and WTC trade service organizations are active in more than 92 countries, connect 15,000 professional staff members and represent over 750,000 business members worldwide. </a:t>
            </a:r>
            <a:endParaRPr lang="en-US" dirty="0"/>
          </a:p>
          <a:p>
            <a:endParaRPr lang="en-US" dirty="0"/>
          </a:p>
          <a:p>
            <a:endParaRPr lang="en-US" dirty="0"/>
          </a:p>
          <a:p>
            <a:r>
              <a:rPr lang="en-US" dirty="0">
                <a:hlinkClick r:id="rId2"/>
              </a:rPr>
              <a:t>WWW.WTCTAMPA.ORG</a:t>
            </a:r>
            <a:endParaRPr lang="en-US" dirty="0"/>
          </a:p>
          <a:p>
            <a:r>
              <a:rPr lang="en-US" dirty="0">
                <a:hlinkClick r:id="rId3"/>
              </a:rPr>
              <a:t>WWW.WTCA.ORG</a:t>
            </a:r>
            <a:endParaRPr lang="en-US" dirty="0"/>
          </a:p>
          <a:p>
            <a:endParaRPr lang="en-US" dirty="0"/>
          </a:p>
          <a:p>
            <a:endParaRPr lang="en-US" dirty="0"/>
          </a:p>
          <a:p>
            <a:endParaRPr lang="en-US" dirty="0"/>
          </a:p>
          <a:p>
            <a:endParaRPr lang="en-US" dirty="0"/>
          </a:p>
          <a:p>
            <a:endParaRPr lang="en-US" dirty="0"/>
          </a:p>
        </p:txBody>
      </p:sp>
      <p:pic>
        <p:nvPicPr>
          <p:cNvPr id="3" name="Picture 2" descr="WTC_NEWYORK.jpg"/>
          <p:cNvPicPr>
            <a:picLocks noChangeAspect="1"/>
          </p:cNvPicPr>
          <p:nvPr/>
        </p:nvPicPr>
        <p:blipFill>
          <a:blip r:embed="rId4" cstate="print"/>
          <a:stretch>
            <a:fillRect/>
          </a:stretch>
        </p:blipFill>
        <p:spPr>
          <a:xfrm>
            <a:off x="6096000" y="1752600"/>
            <a:ext cx="2514600" cy="3886200"/>
          </a:xfrm>
          <a:prstGeom prst="rect">
            <a:avLst/>
          </a:prstGeom>
        </p:spPr>
      </p:pic>
      <p:pic>
        <p:nvPicPr>
          <p:cNvPr id="4" name="Picture 3" descr="NY - WE GROW TRADE.jpg"/>
          <p:cNvPicPr>
            <a:picLocks noChangeAspect="1"/>
          </p:cNvPicPr>
          <p:nvPr/>
        </p:nvPicPr>
        <p:blipFill>
          <a:blip r:embed="rId5" cstate="print"/>
          <a:stretch>
            <a:fillRect/>
          </a:stretch>
        </p:blipFill>
        <p:spPr>
          <a:xfrm>
            <a:off x="5029200" y="152400"/>
            <a:ext cx="2933700" cy="1143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1" y="1524000"/>
            <a:ext cx="5715000" cy="5970865"/>
          </a:xfrm>
          <a:prstGeom prst="rect">
            <a:avLst/>
          </a:prstGeom>
        </p:spPr>
        <p:txBody>
          <a:bodyPr wrap="square">
            <a:spAutoFit/>
          </a:bodyPr>
          <a:lstStyle/>
          <a:p>
            <a:endParaRPr lang="en-US" dirty="0">
              <a:latin typeface="Trebuchet MS" pitchFamily="34" charset="0"/>
            </a:endParaRPr>
          </a:p>
          <a:p>
            <a:r>
              <a:rPr lang="en-US" sz="1600" dirty="0">
                <a:solidFill>
                  <a:srgbClr val="1D4575"/>
                </a:solidFill>
                <a:latin typeface="Trebuchet MS" pitchFamily="34" charset="0"/>
              </a:rPr>
              <a:t>The WTCA serves as an “international ecosystem” of global connections, assets and integrated trade services under one umbrella, dedicated to: </a:t>
            </a:r>
          </a:p>
          <a:p>
            <a:endParaRPr lang="en-US" sz="1600" dirty="0">
              <a:solidFill>
                <a:srgbClr val="1D4575"/>
              </a:solidFill>
              <a:latin typeface="Trebuchet MS" pitchFamily="34" charset="0"/>
            </a:endParaRPr>
          </a:p>
          <a:p>
            <a:r>
              <a:rPr lang="en-US" sz="1600" dirty="0">
                <a:solidFill>
                  <a:srgbClr val="1D4575"/>
                </a:solidFill>
                <a:latin typeface="Trebuchet MS" pitchFamily="34" charset="0"/>
              </a:rPr>
              <a:t>• Encouraging the expansion of world trade </a:t>
            </a:r>
          </a:p>
          <a:p>
            <a:r>
              <a:rPr lang="en-US" sz="1600" dirty="0">
                <a:solidFill>
                  <a:srgbClr val="1D4575"/>
                </a:solidFill>
                <a:latin typeface="Trebuchet MS" pitchFamily="34" charset="0"/>
              </a:rPr>
              <a:t>• Promoting international business relationships</a:t>
            </a:r>
          </a:p>
          <a:p>
            <a:r>
              <a:rPr lang="en-US" sz="1600" dirty="0">
                <a:solidFill>
                  <a:srgbClr val="1D4575"/>
                </a:solidFill>
                <a:latin typeface="Trebuchet MS" pitchFamily="34" charset="0"/>
              </a:rPr>
              <a:t>• Fostering mutual assistance and cooperation among `      members and regional stakeholders.</a:t>
            </a:r>
          </a:p>
          <a:p>
            <a:endParaRPr lang="en-US" sz="1600" dirty="0">
              <a:solidFill>
                <a:srgbClr val="1D4575"/>
              </a:solidFill>
              <a:latin typeface="Trebuchet MS" pitchFamily="34" charset="0"/>
            </a:endParaRPr>
          </a:p>
          <a:p>
            <a:r>
              <a:rPr lang="en-US" sz="1600" dirty="0">
                <a:solidFill>
                  <a:srgbClr val="1D4575"/>
                </a:solidFill>
                <a:latin typeface="Trebuchet MS" pitchFamily="34" charset="0"/>
              </a:rPr>
              <a:t>WTC Tampa Bay brings together businesses and government agencies involved in international trade, provides essential trade services and stimulates the economy of the region it serves. </a:t>
            </a:r>
          </a:p>
          <a:p>
            <a:endParaRPr lang="en-US" sz="1600" dirty="0">
              <a:solidFill>
                <a:srgbClr val="1D4575"/>
              </a:solidFill>
              <a:latin typeface="Trebuchet MS" pitchFamily="34" charset="0"/>
            </a:endParaRPr>
          </a:p>
          <a:p>
            <a:r>
              <a:rPr lang="en-US" sz="1600" b="1" dirty="0">
                <a:solidFill>
                  <a:srgbClr val="1D4575"/>
                </a:solidFill>
                <a:latin typeface="Trebuchet MS" pitchFamily="34" charset="0"/>
              </a:rPr>
              <a:t>WTCA Member meetings annually in NYC, China and selected city (Accra 2022).</a:t>
            </a:r>
            <a:endParaRPr lang="en-US" dirty="0"/>
          </a:p>
          <a:p>
            <a:endParaRPr lang="en-US" dirty="0"/>
          </a:p>
          <a:p>
            <a:endParaRPr lang="en-US" dirty="0"/>
          </a:p>
          <a:p>
            <a:endParaRPr lang="en-US" dirty="0"/>
          </a:p>
          <a:p>
            <a:endParaRPr lang="en-US" dirty="0"/>
          </a:p>
          <a:p>
            <a:endParaRPr lang="en-US" dirty="0"/>
          </a:p>
          <a:p>
            <a:endParaRPr lang="en-US" dirty="0"/>
          </a:p>
        </p:txBody>
      </p:sp>
      <p:pic>
        <p:nvPicPr>
          <p:cNvPr id="3" name="Picture 2" descr="WTC_NEWYORK.jpg"/>
          <p:cNvPicPr>
            <a:picLocks noChangeAspect="1"/>
          </p:cNvPicPr>
          <p:nvPr/>
        </p:nvPicPr>
        <p:blipFill>
          <a:blip r:embed="rId2" cstate="print"/>
          <a:stretch>
            <a:fillRect/>
          </a:stretch>
        </p:blipFill>
        <p:spPr>
          <a:xfrm>
            <a:off x="6096000" y="1752600"/>
            <a:ext cx="2514600" cy="3886200"/>
          </a:xfrm>
          <a:prstGeom prst="rect">
            <a:avLst/>
          </a:prstGeom>
        </p:spPr>
      </p:pic>
      <p:pic>
        <p:nvPicPr>
          <p:cNvPr id="4" name="Picture 3" descr="NY - WE GROW TRADE.jpg"/>
          <p:cNvPicPr>
            <a:picLocks noChangeAspect="1"/>
          </p:cNvPicPr>
          <p:nvPr/>
        </p:nvPicPr>
        <p:blipFill>
          <a:blip r:embed="rId3" cstate="print"/>
          <a:stretch>
            <a:fillRect/>
          </a:stretch>
        </p:blipFill>
        <p:spPr>
          <a:xfrm>
            <a:off x="5029200" y="152400"/>
            <a:ext cx="2933700" cy="1143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3"/>
          <p:cNvSpPr txBox="1">
            <a:spLocks noChangeArrowheads="1"/>
          </p:cNvSpPr>
          <p:nvPr/>
        </p:nvSpPr>
        <p:spPr bwMode="auto">
          <a:xfrm>
            <a:off x="1447800" y="2819400"/>
            <a:ext cx="5638800" cy="366713"/>
          </a:xfrm>
          <a:prstGeom prst="rect">
            <a:avLst/>
          </a:prstGeom>
          <a:noFill/>
          <a:ln w="9525">
            <a:noFill/>
            <a:miter lim="800000"/>
            <a:headEnd/>
            <a:tailEnd/>
          </a:ln>
        </p:spPr>
        <p:txBody>
          <a:bodyPr>
            <a:spAutoFit/>
          </a:bodyPr>
          <a:lstStyle/>
          <a:p>
            <a:endParaRPr lang="en-US"/>
          </a:p>
        </p:txBody>
      </p:sp>
      <p:sp>
        <p:nvSpPr>
          <p:cNvPr id="18434" name="Text Box 4"/>
          <p:cNvSpPr txBox="1">
            <a:spLocks noChangeArrowheads="1"/>
          </p:cNvSpPr>
          <p:nvPr/>
        </p:nvSpPr>
        <p:spPr bwMode="auto">
          <a:xfrm>
            <a:off x="2438400" y="2286000"/>
            <a:ext cx="4724400" cy="366713"/>
          </a:xfrm>
          <a:prstGeom prst="rect">
            <a:avLst/>
          </a:prstGeom>
          <a:noFill/>
          <a:ln w="9525">
            <a:noFill/>
            <a:miter lim="800000"/>
            <a:headEnd/>
            <a:tailEnd/>
          </a:ln>
        </p:spPr>
        <p:txBody>
          <a:bodyPr>
            <a:spAutoFit/>
          </a:bodyPr>
          <a:lstStyle/>
          <a:p>
            <a:endParaRPr lang="en-US"/>
          </a:p>
        </p:txBody>
      </p:sp>
      <p:sp>
        <p:nvSpPr>
          <p:cNvPr id="18435" name="Text Box 5"/>
          <p:cNvSpPr txBox="1">
            <a:spLocks noChangeArrowheads="1"/>
          </p:cNvSpPr>
          <p:nvPr/>
        </p:nvSpPr>
        <p:spPr bwMode="auto">
          <a:xfrm>
            <a:off x="5089525" y="569913"/>
            <a:ext cx="2682875" cy="366712"/>
          </a:xfrm>
          <a:prstGeom prst="rect">
            <a:avLst/>
          </a:prstGeom>
          <a:noFill/>
          <a:ln w="9525">
            <a:noFill/>
            <a:miter lim="800000"/>
            <a:headEnd/>
            <a:tailEnd/>
          </a:ln>
        </p:spPr>
        <p:txBody>
          <a:bodyPr>
            <a:spAutoFit/>
          </a:bodyPr>
          <a:lstStyle/>
          <a:p>
            <a:endParaRPr lang="en-US"/>
          </a:p>
        </p:txBody>
      </p:sp>
      <p:sp>
        <p:nvSpPr>
          <p:cNvPr id="18436" name="Text Box 6"/>
          <p:cNvSpPr txBox="1">
            <a:spLocks noChangeArrowheads="1"/>
          </p:cNvSpPr>
          <p:nvPr/>
        </p:nvSpPr>
        <p:spPr bwMode="auto">
          <a:xfrm>
            <a:off x="2884488" y="3810000"/>
            <a:ext cx="4237037" cy="1661993"/>
          </a:xfrm>
          <a:prstGeom prst="rect">
            <a:avLst/>
          </a:prstGeom>
          <a:noFill/>
          <a:ln w="9525">
            <a:noFill/>
            <a:miter lim="800000"/>
            <a:headEnd/>
            <a:tailEnd/>
          </a:ln>
        </p:spPr>
        <p:txBody>
          <a:bodyPr wrap="square">
            <a:spAutoFit/>
          </a:bodyPr>
          <a:lstStyle/>
          <a:p>
            <a:pPr algn="ctr"/>
            <a:endParaRPr lang="en-US" sz="2400" dirty="0">
              <a:solidFill>
                <a:srgbClr val="1D4575"/>
              </a:solidFill>
              <a:latin typeface="Calibri" pitchFamily="34" charset="0"/>
              <a:ea typeface="Arial Unicode MS" pitchFamily="34" charset="-128"/>
              <a:cs typeface="Calibri" pitchFamily="34" charset="0"/>
            </a:endParaRPr>
          </a:p>
          <a:p>
            <a:endParaRPr lang="en-US" sz="2000" dirty="0">
              <a:solidFill>
                <a:srgbClr val="CA6120"/>
              </a:solidFill>
              <a:latin typeface="Calibri" pitchFamily="34" charset="0"/>
              <a:ea typeface="Arial Unicode MS" pitchFamily="34" charset="-128"/>
              <a:cs typeface="Calibri" pitchFamily="34" charset="0"/>
            </a:endParaRPr>
          </a:p>
          <a:p>
            <a:endParaRPr lang="en-US" sz="2000" dirty="0">
              <a:solidFill>
                <a:srgbClr val="CA6120"/>
              </a:solidFill>
              <a:latin typeface="Calibri" pitchFamily="34" charset="0"/>
              <a:ea typeface="Arial Unicode MS" pitchFamily="34" charset="-128"/>
              <a:cs typeface="Calibri" pitchFamily="34" charset="0"/>
            </a:endParaRPr>
          </a:p>
          <a:p>
            <a:endParaRPr lang="en-US" sz="2000" dirty="0">
              <a:solidFill>
                <a:srgbClr val="CA6120"/>
              </a:solidFill>
              <a:latin typeface="Calibri" pitchFamily="34" charset="0"/>
              <a:ea typeface="Arial Unicode MS" pitchFamily="34" charset="-128"/>
              <a:cs typeface="Calibri" pitchFamily="34" charset="0"/>
            </a:endParaRPr>
          </a:p>
          <a:p>
            <a:pPr algn="ctr"/>
            <a:endParaRPr lang="en-US" b="1" dirty="0">
              <a:solidFill>
                <a:srgbClr val="1D4575"/>
              </a:solidFill>
              <a:latin typeface="Arial Unicode MS" pitchFamily="34" charset="-128"/>
              <a:ea typeface="Arial Unicode MS" pitchFamily="34" charset="-128"/>
              <a:cs typeface="Calibri" pitchFamily="34" charset="0"/>
            </a:endParaRPr>
          </a:p>
        </p:txBody>
      </p:sp>
      <p:pic>
        <p:nvPicPr>
          <p:cNvPr id="1029" name="Picture 5" descr="http://www.hamptonschool.org.php53-16.dfw1-2.websitetestlink.com/wp-content/uploads/2013/08/mission-statement.jpg"/>
          <p:cNvPicPr>
            <a:picLocks noChangeAspect="1" noChangeArrowheads="1"/>
          </p:cNvPicPr>
          <p:nvPr/>
        </p:nvPicPr>
        <p:blipFill>
          <a:blip r:embed="rId3" cstate="print"/>
          <a:srcRect/>
          <a:stretch>
            <a:fillRect/>
          </a:stretch>
        </p:blipFill>
        <p:spPr bwMode="auto">
          <a:xfrm>
            <a:off x="4572000" y="533400"/>
            <a:ext cx="3451388" cy="1214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438" name="Rectangle 2"/>
          <p:cNvSpPr>
            <a:spLocks noChangeArrowheads="1"/>
          </p:cNvSpPr>
          <p:nvPr/>
        </p:nvSpPr>
        <p:spPr bwMode="auto">
          <a:xfrm>
            <a:off x="685800" y="1905001"/>
            <a:ext cx="7620000" cy="8125301"/>
          </a:xfrm>
          <a:prstGeom prst="rect">
            <a:avLst/>
          </a:prstGeom>
          <a:noFill/>
          <a:ln w="9525">
            <a:noFill/>
            <a:miter lim="800000"/>
            <a:headEnd/>
            <a:tailEnd/>
          </a:ln>
        </p:spPr>
        <p:txBody>
          <a:bodyPr wrap="square">
            <a:spAutoFit/>
          </a:bodyPr>
          <a:lstStyle/>
          <a:p>
            <a:pPr lvl="0" fontAlgn="t"/>
            <a:r>
              <a:rPr lang="en-US" sz="1400" dirty="0">
                <a:latin typeface="Trebuchet MS" pitchFamily="34" charset="0"/>
              </a:rPr>
              <a:t>The MISSION of the World Trade Center Tampa Bay has evolved around prominent service areas to advance Tampa Bay region as key business center:</a:t>
            </a:r>
          </a:p>
          <a:p>
            <a:pPr lvl="0" fontAlgn="t"/>
            <a:endParaRPr lang="en-US" sz="1400" b="1" dirty="0"/>
          </a:p>
          <a:p>
            <a:pPr lvl="0" fontAlgn="t"/>
            <a:r>
              <a:rPr lang="en-US" sz="1400" b="1" dirty="0">
                <a:latin typeface="Trebuchet MS" pitchFamily="34" charset="0"/>
              </a:rPr>
              <a:t>Education</a:t>
            </a:r>
            <a:r>
              <a:rPr lang="en-US" sz="1400" dirty="0">
                <a:latin typeface="Trebuchet MS" pitchFamily="34" charset="0"/>
              </a:rPr>
              <a:t>:  </a:t>
            </a:r>
            <a:r>
              <a:rPr lang="en-US" sz="1400" dirty="0">
                <a:solidFill>
                  <a:srgbClr val="1D4575"/>
                </a:solidFill>
                <a:latin typeface="Trebuchet MS" pitchFamily="34" charset="0"/>
              </a:rPr>
              <a:t>Bringing knowledge to the community through Lecture Series, Speaker Bureaus, Panel Discussions and Trade Missions. </a:t>
            </a:r>
          </a:p>
          <a:p>
            <a:pPr marL="285750" lvl="0" indent="-285750" fontAlgn="t">
              <a:buFont typeface="Arial" panose="020B0604020202020204" pitchFamily="34" charset="0"/>
              <a:buChar char="•"/>
            </a:pPr>
            <a:r>
              <a:rPr lang="en-US" sz="1400" dirty="0">
                <a:solidFill>
                  <a:srgbClr val="1D4575"/>
                </a:solidFill>
                <a:latin typeface="Trebuchet MS" pitchFamily="34" charset="0"/>
              </a:rPr>
              <a:t>NCUSCR (China Town Hall)</a:t>
            </a:r>
          </a:p>
          <a:p>
            <a:pPr marL="285750" lvl="0" indent="-285750" fontAlgn="t">
              <a:buFont typeface="Arial" panose="020B0604020202020204" pitchFamily="34" charset="0"/>
              <a:buChar char="•"/>
            </a:pPr>
            <a:r>
              <a:rPr lang="en-US" sz="1400" dirty="0">
                <a:solidFill>
                  <a:srgbClr val="1D4575"/>
                </a:solidFill>
                <a:latin typeface="Trebuchet MS" pitchFamily="34" charset="0"/>
              </a:rPr>
              <a:t>Global Help Desk</a:t>
            </a:r>
          </a:p>
          <a:p>
            <a:pPr marL="285750" lvl="0" indent="-285750" fontAlgn="t">
              <a:buFont typeface="Arial" panose="020B0604020202020204" pitchFamily="34" charset="0"/>
              <a:buChar char="•"/>
            </a:pPr>
            <a:r>
              <a:rPr lang="en-US" sz="1400" dirty="0">
                <a:solidFill>
                  <a:srgbClr val="1D4575"/>
                </a:solidFill>
                <a:latin typeface="Trebuchet MS" pitchFamily="34" charset="0"/>
              </a:rPr>
              <a:t>Bannockburn Forex </a:t>
            </a:r>
          </a:p>
          <a:p>
            <a:pPr lvl="0" fontAlgn="t"/>
            <a:endParaRPr lang="en-US" sz="1400" dirty="0">
              <a:solidFill>
                <a:srgbClr val="1D4575"/>
              </a:solidFill>
              <a:latin typeface="Trebuchet MS" pitchFamily="34" charset="0"/>
            </a:endParaRPr>
          </a:p>
          <a:p>
            <a:pPr lvl="0" fontAlgn="t"/>
            <a:r>
              <a:rPr lang="en-US" sz="1400" b="1" dirty="0">
                <a:latin typeface="Trebuchet MS" pitchFamily="34" charset="0"/>
              </a:rPr>
              <a:t>Communication</a:t>
            </a:r>
            <a:r>
              <a:rPr lang="en-US" sz="1400" dirty="0">
                <a:latin typeface="Trebuchet MS" pitchFamily="34" charset="0"/>
              </a:rPr>
              <a:t>:  </a:t>
            </a:r>
            <a:r>
              <a:rPr lang="en-US" sz="1400" dirty="0">
                <a:solidFill>
                  <a:srgbClr val="1D4575"/>
                </a:solidFill>
                <a:latin typeface="Trebuchet MS" pitchFamily="34" charset="0"/>
              </a:rPr>
              <a:t>Sharing valuable international resources, trade information and updates, as well as facilitating communication among international groups.</a:t>
            </a:r>
          </a:p>
          <a:p>
            <a:pPr marL="285750" indent="-285750" fontAlgn="t">
              <a:buFont typeface="Arial" panose="020B0604020202020204" pitchFamily="34" charset="0"/>
              <a:buChar char="•"/>
            </a:pPr>
            <a:r>
              <a:rPr lang="en-US" sz="1400" dirty="0">
                <a:solidFill>
                  <a:srgbClr val="1D4575"/>
                </a:solidFill>
                <a:latin typeface="Trebuchet MS" pitchFamily="34" charset="0"/>
              </a:rPr>
              <a:t>EX-IM Bank - Export Credit Insurance program</a:t>
            </a:r>
          </a:p>
          <a:p>
            <a:pPr marL="285750" indent="-285750" fontAlgn="t">
              <a:buFont typeface="Arial" panose="020B0604020202020204" pitchFamily="34" charset="0"/>
              <a:buChar char="•"/>
            </a:pPr>
            <a:r>
              <a:rPr lang="en-US" sz="1400" dirty="0">
                <a:solidFill>
                  <a:srgbClr val="1D4575"/>
                </a:solidFill>
                <a:latin typeface="Trebuchet MS" pitchFamily="34" charset="0"/>
              </a:rPr>
              <a:t>US Commercial Service &amp; SBA – Export Plan </a:t>
            </a:r>
          </a:p>
          <a:p>
            <a:pPr lvl="0" fontAlgn="t"/>
            <a:endParaRPr lang="en-US" sz="1400" dirty="0">
              <a:solidFill>
                <a:srgbClr val="1D4575"/>
              </a:solidFill>
              <a:latin typeface="Trebuchet MS" pitchFamily="34" charset="0"/>
            </a:endParaRPr>
          </a:p>
          <a:p>
            <a:pPr lvl="0" fontAlgn="t"/>
            <a:r>
              <a:rPr lang="en-US" sz="1400" b="1" dirty="0">
                <a:latin typeface="Trebuchet MS" pitchFamily="34" charset="0"/>
              </a:rPr>
              <a:t>Collaboration:  </a:t>
            </a:r>
            <a:r>
              <a:rPr lang="en-US" sz="1400" dirty="0">
                <a:solidFill>
                  <a:srgbClr val="1D4575"/>
                </a:solidFill>
                <a:latin typeface="Trebuchet MS" pitchFamily="34" charset="0"/>
              </a:rPr>
              <a:t>Connecting membership with global contacts to facilitate and amplify trade and international business.</a:t>
            </a:r>
          </a:p>
          <a:p>
            <a:pPr marL="285750" lvl="0" indent="-285750" fontAlgn="t">
              <a:buFont typeface="Arial" panose="020B0604020202020204" pitchFamily="34" charset="0"/>
              <a:buChar char="•"/>
            </a:pPr>
            <a:r>
              <a:rPr lang="en-US" sz="1400" dirty="0">
                <a:solidFill>
                  <a:srgbClr val="1D4575"/>
                </a:solidFill>
                <a:latin typeface="Trebuchet MS" pitchFamily="34" charset="0"/>
              </a:rPr>
              <a:t>B2B trade missions – Summer 2021 Dubai  </a:t>
            </a:r>
          </a:p>
          <a:p>
            <a:pPr marL="285750" lvl="0" indent="-285750" fontAlgn="t">
              <a:buFont typeface="Arial" panose="020B0604020202020204" pitchFamily="34" charset="0"/>
              <a:buChar char="•"/>
            </a:pPr>
            <a:r>
              <a:rPr lang="en-US" sz="1400" dirty="0">
                <a:solidFill>
                  <a:srgbClr val="1D4575"/>
                </a:solidFill>
                <a:latin typeface="Trebuchet MS" pitchFamily="34" charset="0"/>
              </a:rPr>
              <a:t>B2B reverse mission. – Fall 2021 Switzerland</a:t>
            </a:r>
          </a:p>
          <a:p>
            <a:pPr marL="285750" lvl="0" indent="-285750" fontAlgn="t">
              <a:buFont typeface="Arial" panose="020B0604020202020204" pitchFamily="34" charset="0"/>
              <a:buChar char="•"/>
            </a:pPr>
            <a:r>
              <a:rPr lang="en-US" sz="1400" dirty="0" err="1">
                <a:solidFill>
                  <a:srgbClr val="1D4575"/>
                </a:solidFill>
                <a:latin typeface="Trebuchet MS" pitchFamily="34" charset="0"/>
              </a:rPr>
              <a:t>AgTech</a:t>
            </a:r>
            <a:r>
              <a:rPr lang="en-US" sz="1400" dirty="0">
                <a:solidFill>
                  <a:srgbClr val="1D4575"/>
                </a:solidFill>
                <a:latin typeface="Trebuchet MS" pitchFamily="34" charset="0"/>
              </a:rPr>
              <a:t> Summit – Winter 2021</a:t>
            </a:r>
          </a:p>
          <a:p>
            <a:pPr marL="285750" lvl="0" indent="-285750" fontAlgn="t">
              <a:buFont typeface="Arial" panose="020B0604020202020204" pitchFamily="34" charset="0"/>
              <a:buChar char="•"/>
            </a:pPr>
            <a:r>
              <a:rPr lang="en-US" sz="1400" dirty="0">
                <a:solidFill>
                  <a:srgbClr val="1D4575"/>
                </a:solidFill>
                <a:latin typeface="Trebuchet MS" pitchFamily="34" charset="0"/>
              </a:rPr>
              <a:t>Inquiries for raw materials e.g. wood, lubricants, food stuffs</a:t>
            </a:r>
          </a:p>
          <a:p>
            <a:pPr marL="285750" lvl="0" indent="-285750" fontAlgn="t">
              <a:buFont typeface="Arial" panose="020B0604020202020204" pitchFamily="34" charset="0"/>
              <a:buChar char="•"/>
            </a:pPr>
            <a:endParaRPr lang="en-US" sz="1400" dirty="0">
              <a:solidFill>
                <a:srgbClr val="1D4575"/>
              </a:solidFill>
              <a:latin typeface="Trebuchet MS" pitchFamily="34" charset="0"/>
            </a:endParaRPr>
          </a:p>
          <a:p>
            <a:pPr marL="285750" lvl="0" indent="-285750" fontAlgn="t">
              <a:buFont typeface="Arial" panose="020B0604020202020204" pitchFamily="34" charset="0"/>
              <a:buChar char="•"/>
            </a:pPr>
            <a:endParaRPr lang="en-US" sz="1600" dirty="0">
              <a:solidFill>
                <a:srgbClr val="1D4575"/>
              </a:solidFill>
              <a:latin typeface="Trebuchet MS" pitchFamily="34" charset="0"/>
            </a:endParaRPr>
          </a:p>
          <a:p>
            <a:pPr lvl="0" fontAlgn="t"/>
            <a:endParaRPr lang="en-US" sz="1600" dirty="0">
              <a:solidFill>
                <a:srgbClr val="1D4575"/>
              </a:solidFill>
              <a:latin typeface="Trebuchet MS" pitchFamily="34" charset="0"/>
            </a:endParaRPr>
          </a:p>
          <a:p>
            <a:pPr fontAlgn="t"/>
            <a:r>
              <a:rPr lang="en-US" sz="1600" dirty="0">
                <a:solidFill>
                  <a:srgbClr val="1D4575"/>
                </a:solidFill>
                <a:latin typeface="Trebuchet MS" pitchFamily="34" charset="0"/>
              </a:rPr>
              <a:t> </a:t>
            </a:r>
          </a:p>
          <a:p>
            <a:br>
              <a:rPr lang="en-US" dirty="0"/>
            </a:br>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1"/>
            <a:ext cx="9144000" cy="685800"/>
          </a:xfrm>
        </p:spPr>
        <p:txBody>
          <a:bodyPr/>
          <a:lstStyle/>
          <a:p>
            <a:pPr algn="ctr"/>
            <a:r>
              <a:rPr lang="en-US" sz="2800" dirty="0">
                <a:latin typeface="Trebuchet MS" pitchFamily="34" charset="0"/>
              </a:rPr>
              <a:t>collaboration</a:t>
            </a:r>
            <a:br>
              <a:rPr lang="en-US" sz="2800" dirty="0">
                <a:latin typeface="Trebuchet MS" pitchFamily="34" charset="0"/>
              </a:rPr>
            </a:br>
            <a:br>
              <a:rPr lang="en-US" sz="2800" dirty="0">
                <a:latin typeface="Trebuchet MS" pitchFamily="34" charset="0"/>
              </a:rPr>
            </a:br>
            <a:endParaRPr lang="en-US" sz="2800" dirty="0">
              <a:latin typeface="Trebuchet MS" pitchFamily="34" charset="0"/>
            </a:endParaRPr>
          </a:p>
        </p:txBody>
      </p:sp>
      <p:sp>
        <p:nvSpPr>
          <p:cNvPr id="3" name="Text Placeholder 2"/>
          <p:cNvSpPr>
            <a:spLocks noGrp="1"/>
          </p:cNvSpPr>
          <p:nvPr>
            <p:ph type="body" idx="1"/>
          </p:nvPr>
        </p:nvSpPr>
        <p:spPr>
          <a:xfrm>
            <a:off x="457200" y="1676400"/>
            <a:ext cx="7848600" cy="4495800"/>
          </a:xfrm>
        </p:spPr>
        <p:txBody>
          <a:bodyPr/>
          <a:lstStyle/>
          <a:p>
            <a:endParaRPr lang="en-US" sz="1600" dirty="0">
              <a:solidFill>
                <a:srgbClr val="1D4575"/>
              </a:solidFill>
              <a:latin typeface="Trebuchet MS" pitchFamily="34" charset="0"/>
            </a:endParaRPr>
          </a:p>
          <a:p>
            <a:pPr marL="342900" indent="-342900">
              <a:buFont typeface="Arial" panose="020B0604020202020204" pitchFamily="34" charset="0"/>
              <a:buChar char="•"/>
            </a:pPr>
            <a:r>
              <a:rPr lang="en-US" sz="1600" dirty="0">
                <a:solidFill>
                  <a:srgbClr val="1D4575"/>
                </a:solidFill>
                <a:latin typeface="Trebuchet MS" pitchFamily="34" charset="0"/>
              </a:rPr>
              <a:t>University of Tampa, International Programs</a:t>
            </a:r>
          </a:p>
          <a:p>
            <a:pPr marL="342900" indent="-342900">
              <a:buFont typeface="Arial" panose="020B0604020202020204" pitchFamily="34" charset="0"/>
              <a:buChar char="•"/>
            </a:pPr>
            <a:r>
              <a:rPr lang="en-US" sz="1600" dirty="0">
                <a:solidFill>
                  <a:srgbClr val="1D4575"/>
                </a:solidFill>
                <a:latin typeface="Trebuchet MS" pitchFamily="34" charset="0"/>
              </a:rPr>
              <a:t>Hillsborough County Economic Development </a:t>
            </a:r>
          </a:p>
          <a:p>
            <a:pPr marL="342900" indent="-342900">
              <a:buFont typeface="Arial" panose="020B0604020202020204" pitchFamily="34" charset="0"/>
              <a:buChar char="•"/>
            </a:pPr>
            <a:r>
              <a:rPr lang="en-US" sz="1600" dirty="0">
                <a:solidFill>
                  <a:srgbClr val="1D4575"/>
                </a:solidFill>
                <a:latin typeface="Trebuchet MS" pitchFamily="34" charset="0"/>
              </a:rPr>
              <a:t>Pinellas County Economic Development</a:t>
            </a:r>
          </a:p>
          <a:p>
            <a:pPr marL="342900" indent="-342900">
              <a:buFont typeface="Arial" panose="020B0604020202020204" pitchFamily="34" charset="0"/>
              <a:buChar char="•"/>
            </a:pPr>
            <a:r>
              <a:rPr lang="en-US" sz="1600" dirty="0">
                <a:solidFill>
                  <a:srgbClr val="1D4575"/>
                </a:solidFill>
                <a:latin typeface="Trebuchet MS" pitchFamily="34" charset="0"/>
              </a:rPr>
              <a:t>Central Florida Development Council</a:t>
            </a:r>
          </a:p>
          <a:p>
            <a:pPr marL="342900" indent="-342900">
              <a:buFont typeface="Arial" panose="020B0604020202020204" pitchFamily="34" charset="0"/>
              <a:buChar char="•"/>
            </a:pPr>
            <a:r>
              <a:rPr lang="en-US" sz="1600" dirty="0">
                <a:solidFill>
                  <a:srgbClr val="1D4575"/>
                </a:solidFill>
                <a:latin typeface="Trebuchet MS" pitchFamily="34" charset="0"/>
              </a:rPr>
              <a:t>Pasco County Economic Development Council</a:t>
            </a:r>
          </a:p>
          <a:p>
            <a:pPr marL="342900" indent="-342900">
              <a:buFont typeface="Arial" panose="020B0604020202020204" pitchFamily="34" charset="0"/>
              <a:buChar char="•"/>
            </a:pPr>
            <a:r>
              <a:rPr lang="en-US" sz="1600" dirty="0">
                <a:solidFill>
                  <a:srgbClr val="1D4575"/>
                </a:solidFill>
                <a:latin typeface="Trebuchet MS" pitchFamily="34" charset="0"/>
              </a:rPr>
              <a:t>Sarasota County Economic Development Council</a:t>
            </a:r>
          </a:p>
          <a:p>
            <a:pPr marL="342900" indent="-342900">
              <a:buFont typeface="Arial" panose="020B0604020202020204" pitchFamily="34" charset="0"/>
              <a:buChar char="•"/>
            </a:pPr>
            <a:r>
              <a:rPr lang="en-US" sz="1600" dirty="0">
                <a:solidFill>
                  <a:srgbClr val="1D4575"/>
                </a:solidFill>
                <a:latin typeface="Trebuchet MS" pitchFamily="34" charset="0"/>
              </a:rPr>
              <a:t>Citrus County Economic Development Authority</a:t>
            </a:r>
          </a:p>
          <a:p>
            <a:pPr marL="342900" indent="-342900">
              <a:buFont typeface="Arial" panose="020B0604020202020204" pitchFamily="34" charset="0"/>
              <a:buChar char="•"/>
            </a:pPr>
            <a:r>
              <a:rPr lang="en-US" sz="1600" dirty="0">
                <a:solidFill>
                  <a:srgbClr val="1D4575"/>
                </a:solidFill>
                <a:latin typeface="Trebuchet MS" pitchFamily="34" charset="0"/>
              </a:rPr>
              <a:t>Hernando County Economic Development </a:t>
            </a:r>
          </a:p>
          <a:p>
            <a:pPr marL="342900" indent="-342900">
              <a:buFont typeface="Arial" panose="020B0604020202020204" pitchFamily="34" charset="0"/>
              <a:buChar char="•"/>
            </a:pPr>
            <a:r>
              <a:rPr lang="en-US" sz="1600" dirty="0">
                <a:solidFill>
                  <a:srgbClr val="1D4575"/>
                </a:solidFill>
                <a:latin typeface="Trebuchet MS" pitchFamily="34" charset="0"/>
              </a:rPr>
              <a:t>Bradenton Area Economic Development Corporation</a:t>
            </a:r>
          </a:p>
          <a:p>
            <a:pPr marL="342900" indent="-342900">
              <a:buFont typeface="Arial" panose="020B0604020202020204" pitchFamily="34" charset="0"/>
              <a:buChar char="•"/>
            </a:pPr>
            <a:r>
              <a:rPr lang="en-US" sz="1600" dirty="0">
                <a:solidFill>
                  <a:srgbClr val="1D4575"/>
                </a:solidFill>
                <a:latin typeface="Trebuchet MS" pitchFamily="34" charset="0"/>
              </a:rPr>
              <a:t>Enterprise Florida, Inc.</a:t>
            </a:r>
          </a:p>
          <a:p>
            <a:pPr marL="342900" indent="-342900">
              <a:buFont typeface="Arial" panose="020B0604020202020204" pitchFamily="34" charset="0"/>
              <a:buChar char="•"/>
            </a:pPr>
            <a:r>
              <a:rPr lang="en-US" sz="1600" dirty="0">
                <a:solidFill>
                  <a:srgbClr val="1D4575"/>
                </a:solidFill>
                <a:latin typeface="Trebuchet MS" pitchFamily="34" charset="0"/>
              </a:rPr>
              <a:t>U.S. Commercial Service</a:t>
            </a:r>
          </a:p>
          <a:p>
            <a:pPr marL="342900" indent="-342900">
              <a:buFont typeface="Arial" panose="020B0604020202020204" pitchFamily="34" charset="0"/>
              <a:buChar char="•"/>
            </a:pPr>
            <a:r>
              <a:rPr lang="en-US" sz="1600" dirty="0">
                <a:solidFill>
                  <a:srgbClr val="1D4575"/>
                </a:solidFill>
                <a:latin typeface="Trebuchet MS" pitchFamily="34" charset="0"/>
              </a:rPr>
              <a:t>Visit Tampa Bay</a:t>
            </a:r>
          </a:p>
          <a:p>
            <a:pPr marL="342900" indent="-342900">
              <a:buFont typeface="Arial" panose="020B0604020202020204" pitchFamily="34" charset="0"/>
              <a:buChar char="•"/>
            </a:pPr>
            <a:r>
              <a:rPr lang="en-US" sz="1600" dirty="0">
                <a:solidFill>
                  <a:srgbClr val="1D4575"/>
                </a:solidFill>
                <a:latin typeface="Trebuchet MS" pitchFamily="34" charset="0"/>
              </a:rPr>
              <a:t>USF Business School</a:t>
            </a:r>
          </a:p>
          <a:p>
            <a:pPr marL="342900" indent="-342900">
              <a:buFont typeface="Arial" panose="020B0604020202020204" pitchFamily="34" charset="0"/>
              <a:buChar char="•"/>
            </a:pPr>
            <a:r>
              <a:rPr lang="en-US" sz="1600" dirty="0">
                <a:solidFill>
                  <a:srgbClr val="1D4575"/>
                </a:solidFill>
                <a:latin typeface="Trebuchet MS" pitchFamily="34" charset="0"/>
              </a:rPr>
              <a:t>National Committee on U.S.-China Relations</a:t>
            </a:r>
          </a:p>
          <a:p>
            <a:pPr marL="342900" indent="-342900"/>
            <a:r>
              <a:rPr lang="en-US" sz="1600" dirty="0">
                <a:solidFill>
                  <a:schemeClr val="tx1"/>
                </a:solidFill>
                <a:latin typeface="Trebuchet MS" pitchFamily="34" charset="0"/>
              </a:rPr>
              <a:t>To name only a few …</a:t>
            </a:r>
          </a:p>
        </p:txBody>
      </p:sp>
    </p:spTree>
    <p:extLst>
      <p:ext uri="{BB962C8B-B14F-4D97-AF65-F5344CB8AC3E}">
        <p14:creationId xmlns:p14="http://schemas.microsoft.com/office/powerpoint/2010/main" val="3816744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0950C-835F-534C-9079-259E84CC8EC8}"/>
              </a:ext>
            </a:extLst>
          </p:cNvPr>
          <p:cNvSpPr>
            <a:spLocks noGrp="1"/>
          </p:cNvSpPr>
          <p:nvPr>
            <p:ph type="title"/>
          </p:nvPr>
        </p:nvSpPr>
        <p:spPr>
          <a:xfrm>
            <a:off x="4114800" y="457200"/>
            <a:ext cx="4379913" cy="1362075"/>
          </a:xfrm>
        </p:spPr>
        <p:txBody>
          <a:bodyPr/>
          <a:lstStyle/>
          <a:p>
            <a:r>
              <a:rPr lang="en-US" dirty="0"/>
              <a:t>IMPORT &amp; EXPORT </a:t>
            </a:r>
          </a:p>
        </p:txBody>
      </p:sp>
      <p:sp>
        <p:nvSpPr>
          <p:cNvPr id="3" name="Text Placeholder 2">
            <a:extLst>
              <a:ext uri="{FF2B5EF4-FFF2-40B4-BE49-F238E27FC236}">
                <a16:creationId xmlns:a16="http://schemas.microsoft.com/office/drawing/2014/main" id="{0CAF23DB-8AB2-4B43-9162-01FF9D1FB238}"/>
              </a:ext>
            </a:extLst>
          </p:cNvPr>
          <p:cNvSpPr>
            <a:spLocks noGrp="1"/>
          </p:cNvSpPr>
          <p:nvPr>
            <p:ph type="body" idx="1"/>
          </p:nvPr>
        </p:nvSpPr>
        <p:spPr>
          <a:xfrm>
            <a:off x="685800" y="1447801"/>
            <a:ext cx="7772400" cy="4190999"/>
          </a:xfrm>
        </p:spPr>
        <p:txBody>
          <a:bodyPr/>
          <a:lstStyle/>
          <a:p>
            <a:r>
              <a:rPr lang="en-US" dirty="0"/>
              <a:t>IMPORTERS</a:t>
            </a:r>
          </a:p>
          <a:p>
            <a:pPr marL="342900" indent="-342900">
              <a:buFont typeface="Arial" panose="020B0604020202020204" pitchFamily="34" charset="0"/>
              <a:buChar char="•"/>
            </a:pPr>
            <a:r>
              <a:rPr lang="en-US" dirty="0"/>
              <a:t>Assist foreign companies entering US marketplace (”soft landings”)</a:t>
            </a:r>
          </a:p>
          <a:p>
            <a:pPr marL="800100" lvl="1" indent="-342900">
              <a:buFont typeface="Arial" panose="020B0604020202020204" pitchFamily="34" charset="0"/>
              <a:buChar char="•"/>
            </a:pPr>
            <a:r>
              <a:rPr lang="en-US" dirty="0"/>
              <a:t>Market intelligence (market competition, regulation, conditions)</a:t>
            </a:r>
          </a:p>
          <a:p>
            <a:pPr marL="800100" lvl="1" indent="-342900">
              <a:buFont typeface="Arial" panose="020B0604020202020204" pitchFamily="34" charset="0"/>
              <a:buChar char="•"/>
            </a:pPr>
            <a:r>
              <a:rPr lang="en-US" dirty="0"/>
              <a:t>Support B2B (legal, accounting, warehouse, distribution)</a:t>
            </a:r>
          </a:p>
          <a:p>
            <a:pPr marL="800100" lvl="1" indent="-342900">
              <a:buFont typeface="Arial" panose="020B0604020202020204" pitchFamily="34" charset="0"/>
              <a:buChar char="•"/>
            </a:pPr>
            <a:endParaRPr lang="en-US" dirty="0"/>
          </a:p>
          <a:p>
            <a:pPr lvl="1"/>
            <a:r>
              <a:rPr lang="en-US" dirty="0"/>
              <a:t>EXPORT</a:t>
            </a:r>
          </a:p>
          <a:p>
            <a:pPr marL="742950" lvl="1" indent="-285750">
              <a:buFont typeface="Arial" panose="020B0604020202020204" pitchFamily="34" charset="0"/>
              <a:buChar char="•"/>
            </a:pPr>
            <a:r>
              <a:rPr lang="en-US" dirty="0"/>
              <a:t>US government support (plan &amp; financial)</a:t>
            </a:r>
          </a:p>
          <a:p>
            <a:pPr marL="742950" lvl="1" indent="-285750">
              <a:buFont typeface="Arial" panose="020B0604020202020204" pitchFamily="34" charset="0"/>
              <a:buChar char="•"/>
            </a:pPr>
            <a:r>
              <a:rPr lang="en-US" dirty="0"/>
              <a:t>Market intelligence</a:t>
            </a:r>
          </a:p>
          <a:p>
            <a:pPr marL="742950" lvl="1" indent="-285750">
              <a:buFont typeface="Arial" panose="020B0604020202020204" pitchFamily="34" charset="0"/>
              <a:buChar char="•"/>
            </a:pPr>
            <a:r>
              <a:rPr lang="en-US" dirty="0"/>
              <a:t>B2B contacts</a:t>
            </a:r>
          </a:p>
          <a:p>
            <a:pPr lvl="1"/>
            <a:endParaRPr lang="en-US" dirty="0"/>
          </a:p>
        </p:txBody>
      </p:sp>
    </p:spTree>
    <p:extLst>
      <p:ext uri="{BB962C8B-B14F-4D97-AF65-F5344CB8AC3E}">
        <p14:creationId xmlns:p14="http://schemas.microsoft.com/office/powerpoint/2010/main" val="2043782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1E20C-52A9-2B48-9DF5-F226842926DC}"/>
              </a:ext>
            </a:extLst>
          </p:cNvPr>
          <p:cNvSpPr>
            <a:spLocks noGrp="1"/>
          </p:cNvSpPr>
          <p:nvPr>
            <p:ph type="title"/>
          </p:nvPr>
        </p:nvSpPr>
        <p:spPr>
          <a:xfrm>
            <a:off x="4994622" y="427036"/>
            <a:ext cx="4343400" cy="2087562"/>
          </a:xfrm>
        </p:spPr>
        <p:txBody>
          <a:bodyPr/>
          <a:lstStyle/>
          <a:p>
            <a:r>
              <a:rPr lang="en-US" dirty="0"/>
              <a:t>Local &amp; International Events </a:t>
            </a:r>
          </a:p>
        </p:txBody>
      </p:sp>
      <p:pic>
        <p:nvPicPr>
          <p:cNvPr id="7" name="Picture 6" descr="A group of people posing for the camera&#10;&#10;Description automatically generated">
            <a:extLst>
              <a:ext uri="{FF2B5EF4-FFF2-40B4-BE49-F238E27FC236}">
                <a16:creationId xmlns:a16="http://schemas.microsoft.com/office/drawing/2014/main" id="{D3FEC555-159C-AC4C-9464-1270BE0B6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2580219" cy="1935164"/>
          </a:xfrm>
          <a:prstGeom prst="rect">
            <a:avLst/>
          </a:prstGeom>
        </p:spPr>
      </p:pic>
      <p:pic>
        <p:nvPicPr>
          <p:cNvPr id="9" name="Picture 8" descr="A group of people standing in front of a crowd posing for the camera&#10;&#10;Description automatically generated">
            <a:extLst>
              <a:ext uri="{FF2B5EF4-FFF2-40B4-BE49-F238E27FC236}">
                <a16:creationId xmlns:a16="http://schemas.microsoft.com/office/drawing/2014/main" id="{A2A59BA4-EA38-034C-86B2-C9A441C40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978" y="1219200"/>
            <a:ext cx="2899122" cy="1935164"/>
          </a:xfrm>
          <a:prstGeom prst="rect">
            <a:avLst/>
          </a:prstGeom>
        </p:spPr>
      </p:pic>
      <p:pic>
        <p:nvPicPr>
          <p:cNvPr id="11" name="Picture 10" descr="A group of people sitting in front of a television&#10;&#10;Description automatically generated">
            <a:extLst>
              <a:ext uri="{FF2B5EF4-FFF2-40B4-BE49-F238E27FC236}">
                <a16:creationId xmlns:a16="http://schemas.microsoft.com/office/drawing/2014/main" id="{3AF2FAE0-7CDA-B543-9359-FA6AD8AAE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7499" y="2514598"/>
            <a:ext cx="2060973" cy="2747964"/>
          </a:xfrm>
          <a:prstGeom prst="rect">
            <a:avLst/>
          </a:prstGeom>
        </p:spPr>
      </p:pic>
      <p:pic>
        <p:nvPicPr>
          <p:cNvPr id="13" name="Picture 12" descr="A group of people standing in a room&#10;&#10;Description automatically generated">
            <a:extLst>
              <a:ext uri="{FF2B5EF4-FFF2-40B4-BE49-F238E27FC236}">
                <a16:creationId xmlns:a16="http://schemas.microsoft.com/office/drawing/2014/main" id="{AA36F7E3-E3FC-2A46-9B13-7B3E98FF6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3130" y="2506596"/>
            <a:ext cx="1892389" cy="2523185"/>
          </a:xfrm>
          <a:prstGeom prst="rect">
            <a:avLst/>
          </a:prstGeom>
        </p:spPr>
      </p:pic>
      <p:pic>
        <p:nvPicPr>
          <p:cNvPr id="15" name="Picture 14" descr="A display in a store&#10;&#10;Description automatically generated">
            <a:extLst>
              <a:ext uri="{FF2B5EF4-FFF2-40B4-BE49-F238E27FC236}">
                <a16:creationId xmlns:a16="http://schemas.microsoft.com/office/drawing/2014/main" id="{5F00A122-57AC-1C44-94BA-F1D2874754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387721"/>
            <a:ext cx="2976620" cy="2057400"/>
          </a:xfrm>
          <a:prstGeom prst="rect">
            <a:avLst/>
          </a:prstGeom>
        </p:spPr>
      </p:pic>
      <p:pic>
        <p:nvPicPr>
          <p:cNvPr id="19" name="Content Placeholder 18">
            <a:extLst>
              <a:ext uri="{FF2B5EF4-FFF2-40B4-BE49-F238E27FC236}">
                <a16:creationId xmlns:a16="http://schemas.microsoft.com/office/drawing/2014/main" id="{AEFF0BCE-7855-BB44-AD8F-3115ED63B992}"/>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2199704" y="3033978"/>
            <a:ext cx="2971445" cy="2228584"/>
          </a:xfrm>
        </p:spPr>
      </p:pic>
      <p:pic>
        <p:nvPicPr>
          <p:cNvPr id="21" name="Picture 20">
            <a:extLst>
              <a:ext uri="{FF2B5EF4-FFF2-40B4-BE49-F238E27FC236}">
                <a16:creationId xmlns:a16="http://schemas.microsoft.com/office/drawing/2014/main" id="{EED0971C-A271-5A41-9213-D9F915209C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56" y="2890441"/>
            <a:ext cx="2349994" cy="1762496"/>
          </a:xfrm>
          <a:prstGeom prst="rect">
            <a:avLst/>
          </a:prstGeom>
        </p:spPr>
      </p:pic>
      <p:pic>
        <p:nvPicPr>
          <p:cNvPr id="23" name="Picture 22">
            <a:extLst>
              <a:ext uri="{FF2B5EF4-FFF2-40B4-BE49-F238E27FC236}">
                <a16:creationId xmlns:a16="http://schemas.microsoft.com/office/drawing/2014/main" id="{2620D8CC-2A72-CC46-8873-B6656BAE2F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769" y="4594158"/>
            <a:ext cx="2192703" cy="1644527"/>
          </a:xfrm>
          <a:prstGeom prst="rect">
            <a:avLst/>
          </a:prstGeom>
        </p:spPr>
      </p:pic>
      <p:pic>
        <p:nvPicPr>
          <p:cNvPr id="25" name="Picture 24">
            <a:extLst>
              <a:ext uri="{FF2B5EF4-FFF2-40B4-BE49-F238E27FC236}">
                <a16:creationId xmlns:a16="http://schemas.microsoft.com/office/drawing/2014/main" id="{48B8A14F-11C8-0C46-B6C9-02233AE9A8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8897" y="4594158"/>
            <a:ext cx="2192703" cy="1644527"/>
          </a:xfrm>
          <a:prstGeom prst="rect">
            <a:avLst/>
          </a:prstGeom>
        </p:spPr>
      </p:pic>
    </p:spTree>
    <p:extLst>
      <p:ext uri="{BB962C8B-B14F-4D97-AF65-F5344CB8AC3E}">
        <p14:creationId xmlns:p14="http://schemas.microsoft.com/office/powerpoint/2010/main" val="1518955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C0DD1-7163-F84C-8571-3B401468D6EA}"/>
              </a:ext>
            </a:extLst>
          </p:cNvPr>
          <p:cNvSpPr>
            <a:spLocks noGrp="1"/>
          </p:cNvSpPr>
          <p:nvPr>
            <p:ph type="title"/>
          </p:nvPr>
        </p:nvSpPr>
        <p:spPr>
          <a:xfrm>
            <a:off x="722313" y="5105400"/>
            <a:ext cx="7772400" cy="663575"/>
          </a:xfrm>
        </p:spPr>
        <p:txBody>
          <a:bodyPr/>
          <a:lstStyle/>
          <a:p>
            <a:r>
              <a:rPr lang="en-US" dirty="0"/>
              <a:t>Switzerland </a:t>
            </a:r>
          </a:p>
        </p:txBody>
      </p:sp>
      <p:sp>
        <p:nvSpPr>
          <p:cNvPr id="3" name="Text Placeholder 2">
            <a:extLst>
              <a:ext uri="{FF2B5EF4-FFF2-40B4-BE49-F238E27FC236}">
                <a16:creationId xmlns:a16="http://schemas.microsoft.com/office/drawing/2014/main" id="{4A5ACA29-318E-E243-8178-06762776C888}"/>
              </a:ext>
            </a:extLst>
          </p:cNvPr>
          <p:cNvSpPr>
            <a:spLocks noGrp="1"/>
          </p:cNvSpPr>
          <p:nvPr>
            <p:ph type="body" idx="1"/>
          </p:nvPr>
        </p:nvSpPr>
        <p:spPr>
          <a:xfrm>
            <a:off x="685800" y="3674151"/>
            <a:ext cx="7772400" cy="1500187"/>
          </a:xfrm>
        </p:spPr>
        <p:txBody>
          <a:bodyPr/>
          <a:lstStyle/>
          <a:p>
            <a:r>
              <a:rPr lang="en-US" dirty="0"/>
              <a:t>May 2019</a:t>
            </a:r>
          </a:p>
        </p:txBody>
      </p:sp>
      <p:pic>
        <p:nvPicPr>
          <p:cNvPr id="5" name="Picture 4" descr="A large stone building with a mountain in the background&#10;&#10;Description automatically generated">
            <a:extLst>
              <a:ext uri="{FF2B5EF4-FFF2-40B4-BE49-F238E27FC236}">
                <a16:creationId xmlns:a16="http://schemas.microsoft.com/office/drawing/2014/main" id="{401660AD-F165-0445-8530-FDAE3E031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89025"/>
            <a:ext cx="4321300" cy="3240975"/>
          </a:xfrm>
          <a:prstGeom prst="rect">
            <a:avLst/>
          </a:prstGeom>
        </p:spPr>
      </p:pic>
      <p:pic>
        <p:nvPicPr>
          <p:cNvPr id="7" name="Picture 6" descr="A picture containing indoor, table, television, room&#10;&#10;Description automatically generated">
            <a:extLst>
              <a:ext uri="{FF2B5EF4-FFF2-40B4-BE49-F238E27FC236}">
                <a16:creationId xmlns:a16="http://schemas.microsoft.com/office/drawing/2014/main" id="{CE4E1040-EACE-4C41-9F93-CF3BBB6B9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583" y="3151800"/>
            <a:ext cx="3653817" cy="2740363"/>
          </a:xfrm>
          <a:prstGeom prst="rect">
            <a:avLst/>
          </a:prstGeom>
        </p:spPr>
      </p:pic>
      <p:pic>
        <p:nvPicPr>
          <p:cNvPr id="9" name="Picture 8" descr="A building on the side of a road&#10;&#10;Description automatically generated">
            <a:extLst>
              <a:ext uri="{FF2B5EF4-FFF2-40B4-BE49-F238E27FC236}">
                <a16:creationId xmlns:a16="http://schemas.microsoft.com/office/drawing/2014/main" id="{BA1A3F92-5FB0-0148-BF7F-D21D80684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1233463"/>
            <a:ext cx="2017712" cy="2017712"/>
          </a:xfrm>
          <a:prstGeom prst="rect">
            <a:avLst/>
          </a:prstGeom>
        </p:spPr>
      </p:pic>
      <p:pic>
        <p:nvPicPr>
          <p:cNvPr id="11" name="Picture 10" descr="A picture containing toy, circuit, train&#10;&#10;Description automatically generated">
            <a:extLst>
              <a:ext uri="{FF2B5EF4-FFF2-40B4-BE49-F238E27FC236}">
                <a16:creationId xmlns:a16="http://schemas.microsoft.com/office/drawing/2014/main" id="{58A2E946-5483-BC4C-8E3C-0B2BB5EB86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6733" y="1188400"/>
            <a:ext cx="2617867" cy="1963400"/>
          </a:xfrm>
          <a:prstGeom prst="rect">
            <a:avLst/>
          </a:prstGeom>
        </p:spPr>
      </p:pic>
    </p:spTree>
    <p:extLst>
      <p:ext uri="{BB962C8B-B14F-4D97-AF65-F5344CB8AC3E}">
        <p14:creationId xmlns:p14="http://schemas.microsoft.com/office/powerpoint/2010/main" val="373972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FE47A-A645-6041-8D69-741D717E2C10}"/>
              </a:ext>
            </a:extLst>
          </p:cNvPr>
          <p:cNvSpPr>
            <a:spLocks noGrp="1"/>
          </p:cNvSpPr>
          <p:nvPr>
            <p:ph type="title"/>
          </p:nvPr>
        </p:nvSpPr>
        <p:spPr/>
        <p:txBody>
          <a:bodyPr/>
          <a:lstStyle/>
          <a:p>
            <a:r>
              <a:rPr lang="en-US" dirty="0"/>
              <a:t>Queretaro 2019</a:t>
            </a:r>
          </a:p>
        </p:txBody>
      </p:sp>
      <p:sp>
        <p:nvSpPr>
          <p:cNvPr id="3" name="Text Placeholder 2">
            <a:extLst>
              <a:ext uri="{FF2B5EF4-FFF2-40B4-BE49-F238E27FC236}">
                <a16:creationId xmlns:a16="http://schemas.microsoft.com/office/drawing/2014/main" id="{D809258D-0AB4-3747-B04B-4EB807092D4F}"/>
              </a:ext>
            </a:extLst>
          </p:cNvPr>
          <p:cNvSpPr>
            <a:spLocks noGrp="1"/>
          </p:cNvSpPr>
          <p:nvPr>
            <p:ph type="body" idx="1"/>
          </p:nvPr>
        </p:nvSpPr>
        <p:spPr/>
        <p:txBody>
          <a:bodyPr/>
          <a:lstStyle/>
          <a:p>
            <a:endParaRPr lang="en-US"/>
          </a:p>
        </p:txBody>
      </p:sp>
      <p:pic>
        <p:nvPicPr>
          <p:cNvPr id="5" name="Picture 4" descr="A sign in front of a building&#10;&#10;Description automatically generated">
            <a:extLst>
              <a:ext uri="{FF2B5EF4-FFF2-40B4-BE49-F238E27FC236}">
                <a16:creationId xmlns:a16="http://schemas.microsoft.com/office/drawing/2014/main" id="{B9E18B2D-99EE-7B45-8603-4560B6B5C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60" y="2950974"/>
            <a:ext cx="4572000" cy="3429000"/>
          </a:xfrm>
          <a:prstGeom prst="rect">
            <a:avLst/>
          </a:prstGeom>
        </p:spPr>
      </p:pic>
      <p:pic>
        <p:nvPicPr>
          <p:cNvPr id="7" name="Picture 6" descr="A crowded city street filled with traffic at night&#10;&#10;Description automatically generated">
            <a:extLst>
              <a:ext uri="{FF2B5EF4-FFF2-40B4-BE49-F238E27FC236}">
                <a16:creationId xmlns:a16="http://schemas.microsoft.com/office/drawing/2014/main" id="{18B681D3-6AAE-5F42-BD0C-D3E91696C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793726"/>
            <a:ext cx="4343400" cy="3257551"/>
          </a:xfrm>
          <a:prstGeom prst="rect">
            <a:avLst/>
          </a:prstGeom>
        </p:spPr>
      </p:pic>
      <p:pic>
        <p:nvPicPr>
          <p:cNvPr id="9" name="Picture 8" descr="A picture containing indoor, sitting, table, room&#10;&#10;Description automatically generated">
            <a:extLst>
              <a:ext uri="{FF2B5EF4-FFF2-40B4-BE49-F238E27FC236}">
                <a16:creationId xmlns:a16="http://schemas.microsoft.com/office/drawing/2014/main" id="{92B8200F-26E8-7C4D-831F-B19E2B01D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1" y="1330279"/>
            <a:ext cx="3525044" cy="2643783"/>
          </a:xfrm>
          <a:prstGeom prst="rect">
            <a:avLst/>
          </a:prstGeom>
        </p:spPr>
      </p:pic>
      <p:pic>
        <p:nvPicPr>
          <p:cNvPr id="11" name="Picture 10" descr="A group of people in a room&#10;&#10;Description automatically generated">
            <a:extLst>
              <a:ext uri="{FF2B5EF4-FFF2-40B4-BE49-F238E27FC236}">
                <a16:creationId xmlns:a16="http://schemas.microsoft.com/office/drawing/2014/main" id="{8B53FBAB-85E9-9E4D-BC6F-3F5653B904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748" y="1372743"/>
            <a:ext cx="2061344" cy="2748459"/>
          </a:xfrm>
          <a:prstGeom prst="rect">
            <a:avLst/>
          </a:prstGeom>
        </p:spPr>
      </p:pic>
    </p:spTree>
    <p:extLst>
      <p:ext uri="{BB962C8B-B14F-4D97-AF65-F5344CB8AC3E}">
        <p14:creationId xmlns:p14="http://schemas.microsoft.com/office/powerpoint/2010/main" val="70180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6172</TotalTime>
  <Words>1269</Words>
  <Application>Microsoft Macintosh PowerPoint</Application>
  <PresentationFormat>On-screen Show (4:3)</PresentationFormat>
  <Paragraphs>167</Paragraphs>
  <Slides>16</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 Unicode MS</vt:lpstr>
      <vt:lpstr>Arial</vt:lpstr>
      <vt:lpstr>Calibri</vt:lpstr>
      <vt:lpstr>Trebuchet MS</vt:lpstr>
      <vt:lpstr>Office Theme</vt:lpstr>
      <vt:lpstr>PowerPoint Presentation</vt:lpstr>
      <vt:lpstr>PowerPoint Presentation</vt:lpstr>
      <vt:lpstr>PowerPoint Presentation</vt:lpstr>
      <vt:lpstr>PowerPoint Presentation</vt:lpstr>
      <vt:lpstr>collaboration  </vt:lpstr>
      <vt:lpstr>IMPORT &amp; EXPORT </vt:lpstr>
      <vt:lpstr>Local &amp; International Events </vt:lpstr>
      <vt:lpstr>Switzerland </vt:lpstr>
      <vt:lpstr>Queretaro 2019</vt:lpstr>
      <vt:lpstr>PowerPoint Presentation</vt:lpstr>
      <vt:lpstr>Florida International Food Technology Summit   October 2021 (virtual)</vt:lpstr>
      <vt:lpstr>Virtual GA 2021</vt:lpstr>
      <vt:lpstr>2021 Events </vt:lpstr>
      <vt:lpstr>Annual Membership</vt:lpstr>
      <vt:lpstr>Title Sponsorships</vt:lpstr>
      <vt:lpstr>PowerPoint Presentation</vt:lpstr>
    </vt:vector>
  </TitlesOfParts>
  <Company>WTC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Sokha Im</dc:creator>
  <cp:lastModifiedBy>Karl Kaliebe</cp:lastModifiedBy>
  <cp:revision>104</cp:revision>
  <cp:lastPrinted>2018-05-02T15:32:27Z</cp:lastPrinted>
  <dcterms:created xsi:type="dcterms:W3CDTF">2015-04-07T18:30:55Z</dcterms:created>
  <dcterms:modified xsi:type="dcterms:W3CDTF">2021-04-13T02:25:53Z</dcterms:modified>
</cp:coreProperties>
</file>